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WenQuanYi" charset="1" panose="020B0606030804020204"/>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24" Target="slides/slide12.xml" Type="http://schemas.openxmlformats.org/officeDocument/2006/relationships/slide"/><Relationship Id="rId25" Target="slides/slide13.xml" Type="http://schemas.openxmlformats.org/officeDocument/2006/relationships/slide"/><Relationship Id="rId26" Target="slides/slide14.xml" Type="http://schemas.openxmlformats.org/officeDocument/2006/relationships/slide"/><Relationship Id="rId27" Target="slides/slide15.xml" Type="http://schemas.openxmlformats.org/officeDocument/2006/relationships/slide"/><Relationship Id="rId28" Target="slides/slide16.xml" Type="http://schemas.openxmlformats.org/officeDocument/2006/relationships/slide"/><Relationship Id="rId29" Target="slides/slide17.xml" Type="http://schemas.openxmlformats.org/officeDocument/2006/relationships/slide"/><Relationship Id="rId3" Target="viewProps.xml" Type="http://schemas.openxmlformats.org/officeDocument/2006/relationships/viewProps"/><Relationship Id="rId30" Target="slides/slide18.xml" Type="http://schemas.openxmlformats.org/officeDocument/2006/relationships/slide"/><Relationship Id="rId31" Target="slides/slide19.xml" Type="http://schemas.openxmlformats.org/officeDocument/2006/relationships/slide"/><Relationship Id="rId32" Target="slides/slide20.xml" Type="http://schemas.openxmlformats.org/officeDocument/2006/relationships/slide"/><Relationship Id="rId33" Target="slides/slide21.xml" Type="http://schemas.openxmlformats.org/officeDocument/2006/relationships/slide"/><Relationship Id="rId34" Target="slides/slide22.xml" Type="http://schemas.openxmlformats.org/officeDocument/2006/relationships/slide"/><Relationship Id="rId35" Target="slides/slide23.xml" Type="http://schemas.openxmlformats.org/officeDocument/2006/relationships/slide"/><Relationship Id="rId36" Target="slides/slide2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gif"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5.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3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3.png" Type="http://schemas.openxmlformats.org/officeDocument/2006/relationships/image"/><Relationship Id="rId7" Target="../media/image44.jpeg" Type="http://schemas.openxmlformats.org/officeDocument/2006/relationships/image"/><Relationship Id="rId8" Target="../media/VAF71ppcwUs.mp4" Type="http://schemas.openxmlformats.org/officeDocument/2006/relationships/video"/><Relationship Id="rId9" Target="../media/VAF71ppcwUs.mp4" Type="http://schemas.microsoft.com/office/2007/relationships/media"/></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5.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jpeg" Type="http://schemas.openxmlformats.org/officeDocument/2006/relationships/image"/><Relationship Id="rId11" Target="../media/image49.jpe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46.jpeg" Type="http://schemas.openxmlformats.org/officeDocument/2006/relationships/image"/><Relationship Id="rId9" Target="../media/image47.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png" Type="http://schemas.openxmlformats.org/officeDocument/2006/relationships/image"/><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4.png" Type="http://schemas.openxmlformats.org/officeDocument/2006/relationships/image"/><Relationship Id="rId8" Target="../media/image18.png" Type="http://schemas.openxmlformats.org/officeDocument/2006/relationships/image"/><Relationship Id="rId9" Target="../media/image6.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13.png" Type="http://schemas.openxmlformats.org/officeDocument/2006/relationships/image"/><Relationship Id="rId6" Target="../media/image2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21535"/>
            <a:ext cx="2773801" cy="1252123"/>
          </a:xfrm>
          <a:custGeom>
            <a:avLst/>
            <a:gdLst/>
            <a:ahLst/>
            <a:cxnLst/>
            <a:rect r="r" b="b" t="t" l="l"/>
            <a:pathLst>
              <a:path h="1252123" w="2773801">
                <a:moveTo>
                  <a:pt x="0" y="0"/>
                </a:moveTo>
                <a:lnTo>
                  <a:pt x="2773801" y="0"/>
                </a:lnTo>
                <a:lnTo>
                  <a:pt x="2773801" y="1252123"/>
                </a:lnTo>
                <a:lnTo>
                  <a:pt x="0" y="1252123"/>
                </a:lnTo>
                <a:lnTo>
                  <a:pt x="0" y="0"/>
                </a:lnTo>
                <a:close/>
              </a:path>
            </a:pathLst>
          </a:custGeom>
          <a:blipFill>
            <a:blip r:embed="rId4"/>
            <a:stretch>
              <a:fillRect l="0" t="0" r="0" b="0"/>
            </a:stretch>
          </a:blipFill>
        </p:spPr>
      </p:sp>
      <p:sp>
        <p:nvSpPr>
          <p:cNvPr name="Freeform 4" id="4"/>
          <p:cNvSpPr/>
          <p:nvPr/>
        </p:nvSpPr>
        <p:spPr>
          <a:xfrm flipH="false" flipV="false" rot="0">
            <a:off x="12059065" y="1354604"/>
            <a:ext cx="5200235" cy="7253315"/>
          </a:xfrm>
          <a:custGeom>
            <a:avLst/>
            <a:gdLst/>
            <a:ahLst/>
            <a:cxnLst/>
            <a:rect r="r" b="b" t="t" l="l"/>
            <a:pathLst>
              <a:path h="7253315" w="5200235">
                <a:moveTo>
                  <a:pt x="0" y="0"/>
                </a:moveTo>
                <a:lnTo>
                  <a:pt x="5200235" y="0"/>
                </a:lnTo>
                <a:lnTo>
                  <a:pt x="5200235" y="7253315"/>
                </a:lnTo>
                <a:lnTo>
                  <a:pt x="0" y="7253315"/>
                </a:lnTo>
                <a:lnTo>
                  <a:pt x="0" y="0"/>
                </a:lnTo>
                <a:close/>
              </a:path>
            </a:pathLst>
          </a:custGeom>
          <a:blipFill>
            <a:blip r:embed="rId5"/>
            <a:stretch>
              <a:fillRect l="0" t="0" r="0" b="0"/>
            </a:stretch>
          </a:blipFill>
        </p:spPr>
      </p:sp>
      <p:sp>
        <p:nvSpPr>
          <p:cNvPr name="Freeform 5" id="5"/>
          <p:cNvSpPr/>
          <p:nvPr/>
        </p:nvSpPr>
        <p:spPr>
          <a:xfrm flipH="false" flipV="false" rot="0">
            <a:off x="5621949" y="721535"/>
            <a:ext cx="2776641" cy="1238109"/>
          </a:xfrm>
          <a:custGeom>
            <a:avLst/>
            <a:gdLst/>
            <a:ahLst/>
            <a:cxnLst/>
            <a:rect r="r" b="b" t="t" l="l"/>
            <a:pathLst>
              <a:path h="1238109" w="2776641">
                <a:moveTo>
                  <a:pt x="0" y="0"/>
                </a:moveTo>
                <a:lnTo>
                  <a:pt x="2776642" y="0"/>
                </a:lnTo>
                <a:lnTo>
                  <a:pt x="2776642" y="1238109"/>
                </a:lnTo>
                <a:lnTo>
                  <a:pt x="0" y="1238109"/>
                </a:lnTo>
                <a:lnTo>
                  <a:pt x="0" y="0"/>
                </a:lnTo>
                <a:close/>
              </a:path>
            </a:pathLst>
          </a:custGeom>
          <a:blipFill>
            <a:blip r:embed="rId6"/>
            <a:stretch>
              <a:fillRect l="0" t="0" r="0" b="0"/>
            </a:stretch>
          </a:blipFill>
        </p:spPr>
      </p:sp>
      <p:pic>
        <p:nvPicPr>
          <p:cNvPr name="Picture 6" id="6"/>
          <p:cNvPicPr>
            <a:picLocks noChangeAspect="true"/>
          </p:cNvPicPr>
          <p:nvPr/>
        </p:nvPicPr>
        <p:blipFill>
          <a:blip r:embed="rId7"/>
          <a:srcRect l="0" t="0" r="0" b="0"/>
          <a:stretch>
            <a:fillRect/>
          </a:stretch>
        </p:blipFill>
        <p:spPr>
          <a:xfrm flipH="false" flipV="false" rot="0">
            <a:off x="12671507" y="3711920"/>
            <a:ext cx="2748505" cy="985606"/>
          </a:xfrm>
          <a:prstGeom prst="rect">
            <a:avLst/>
          </a:prstGeom>
        </p:spPr>
      </p:pic>
      <p:sp>
        <p:nvSpPr>
          <p:cNvPr name="Freeform 7" id="7"/>
          <p:cNvSpPr/>
          <p:nvPr/>
        </p:nvSpPr>
        <p:spPr>
          <a:xfrm flipH="false" flipV="false" rot="0">
            <a:off x="12671507" y="5658382"/>
            <a:ext cx="2748505" cy="509479"/>
          </a:xfrm>
          <a:custGeom>
            <a:avLst/>
            <a:gdLst/>
            <a:ahLst/>
            <a:cxnLst/>
            <a:rect r="r" b="b" t="t" l="l"/>
            <a:pathLst>
              <a:path h="509479" w="2748505">
                <a:moveTo>
                  <a:pt x="0" y="0"/>
                </a:moveTo>
                <a:lnTo>
                  <a:pt x="2748505" y="0"/>
                </a:lnTo>
                <a:lnTo>
                  <a:pt x="2748505" y="509479"/>
                </a:lnTo>
                <a:lnTo>
                  <a:pt x="0" y="509479"/>
                </a:lnTo>
                <a:lnTo>
                  <a:pt x="0" y="0"/>
                </a:lnTo>
                <a:close/>
              </a:path>
            </a:pathLst>
          </a:custGeom>
          <a:blipFill>
            <a:blip r:embed="rId8"/>
            <a:stretch>
              <a:fillRect l="0" t="0" r="0" b="0"/>
            </a:stretch>
          </a:blipFill>
        </p:spPr>
      </p:sp>
      <p:sp>
        <p:nvSpPr>
          <p:cNvPr name="Freeform 8" id="8"/>
          <p:cNvSpPr/>
          <p:nvPr/>
        </p:nvSpPr>
        <p:spPr>
          <a:xfrm flipH="false" flipV="false" rot="0">
            <a:off x="12592969" y="7129886"/>
            <a:ext cx="2905581" cy="997063"/>
          </a:xfrm>
          <a:custGeom>
            <a:avLst/>
            <a:gdLst/>
            <a:ahLst/>
            <a:cxnLst/>
            <a:rect r="r" b="b" t="t" l="l"/>
            <a:pathLst>
              <a:path h="997063" w="2905581">
                <a:moveTo>
                  <a:pt x="0" y="0"/>
                </a:moveTo>
                <a:lnTo>
                  <a:pt x="2905581" y="0"/>
                </a:lnTo>
                <a:lnTo>
                  <a:pt x="2905581" y="997063"/>
                </a:lnTo>
                <a:lnTo>
                  <a:pt x="0" y="997063"/>
                </a:lnTo>
                <a:lnTo>
                  <a:pt x="0" y="0"/>
                </a:lnTo>
                <a:close/>
              </a:path>
            </a:pathLst>
          </a:custGeom>
          <a:blipFill>
            <a:blip r:embed="rId9"/>
            <a:stretch>
              <a:fillRect l="0" t="0" r="0" b="0"/>
            </a:stretch>
          </a:blipFill>
        </p:spPr>
      </p:sp>
      <p:sp>
        <p:nvSpPr>
          <p:cNvPr name="TextBox 9" id="9"/>
          <p:cNvSpPr txBox="true"/>
          <p:nvPr/>
        </p:nvSpPr>
        <p:spPr>
          <a:xfrm rot="0">
            <a:off x="1028700" y="2680724"/>
            <a:ext cx="8544752" cy="3112129"/>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Bold"/>
              </a:rPr>
              <a:t>IOT BASED ECG </a:t>
            </a:r>
          </a:p>
        </p:txBody>
      </p:sp>
      <p:sp>
        <p:nvSpPr>
          <p:cNvPr name="TextBox 10" id="10"/>
          <p:cNvSpPr txBox="true"/>
          <p:nvPr/>
        </p:nvSpPr>
        <p:spPr>
          <a:xfrm rot="0">
            <a:off x="1028700" y="5896507"/>
            <a:ext cx="8544752" cy="1597654"/>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MONITOR</a:t>
            </a:r>
          </a:p>
        </p:txBody>
      </p:sp>
      <p:sp>
        <p:nvSpPr>
          <p:cNvPr name="TextBox 11" id="11"/>
          <p:cNvSpPr txBox="true"/>
          <p:nvPr/>
        </p:nvSpPr>
        <p:spPr>
          <a:xfrm rot="0">
            <a:off x="1028700" y="8150262"/>
            <a:ext cx="9580761" cy="2174875"/>
          </a:xfrm>
          <a:prstGeom prst="rect">
            <a:avLst/>
          </a:prstGeom>
        </p:spPr>
        <p:txBody>
          <a:bodyPr anchor="t" rtlCol="false" tIns="0" lIns="0" bIns="0" rIns="0">
            <a:spAutoFit/>
          </a:bodyPr>
          <a:lstStyle/>
          <a:p>
            <a:pPr>
              <a:lnSpc>
                <a:spcPts val="3499"/>
              </a:lnSpc>
            </a:pPr>
            <a:r>
              <a:rPr lang="en-US" sz="2499" spc="124">
                <a:solidFill>
                  <a:srgbClr val="2E2E2E"/>
                </a:solidFill>
                <a:latin typeface="Montserrat Classic"/>
              </a:rPr>
              <a:t>Kuiyu DING - 62716</a:t>
            </a:r>
          </a:p>
          <a:p>
            <a:pPr>
              <a:lnSpc>
                <a:spcPts val="3499"/>
              </a:lnSpc>
            </a:pPr>
            <a:r>
              <a:rPr lang="en-US" sz="2499" spc="124">
                <a:solidFill>
                  <a:srgbClr val="2E2E2E"/>
                </a:solidFill>
                <a:latin typeface="Montserrat Classic"/>
              </a:rPr>
              <a:t>Fahadh Mohamed JAHEER HUSSAN - 62720</a:t>
            </a:r>
          </a:p>
          <a:p>
            <a:pPr>
              <a:lnSpc>
                <a:spcPts val="3499"/>
              </a:lnSpc>
            </a:pPr>
            <a:r>
              <a:rPr lang="en-US" sz="2499" spc="124">
                <a:solidFill>
                  <a:srgbClr val="2E2E2E"/>
                </a:solidFill>
                <a:latin typeface="Montserrat Classic"/>
              </a:rPr>
              <a:t>Nuhu BELLO - 62713</a:t>
            </a:r>
          </a:p>
          <a:p>
            <a:pPr>
              <a:lnSpc>
                <a:spcPts val="3499"/>
              </a:lnSpc>
            </a:pPr>
            <a:r>
              <a:rPr lang="en-US" sz="2499" spc="124">
                <a:solidFill>
                  <a:srgbClr val="2E2E2E"/>
                </a:solidFill>
                <a:latin typeface="Montserrat Classic"/>
              </a:rPr>
              <a:t>Muhammad Arshad Shamshudeen AHMED - 62708</a:t>
            </a:r>
          </a:p>
          <a:p>
            <a:pPr>
              <a:lnSpc>
                <a:spcPts val="349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71073"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669928" y="4619625"/>
            <a:ext cx="9422393"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DATA STORAGE</a:t>
            </a:r>
          </a:p>
        </p:txBody>
      </p:sp>
      <p:sp>
        <p:nvSpPr>
          <p:cNvPr name="Freeform 5" id="5"/>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9281995" y="-5154521"/>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8778703" y="-454900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533702" y="338975"/>
            <a:ext cx="8184393" cy="5635360"/>
          </a:xfrm>
          <a:custGeom>
            <a:avLst/>
            <a:gdLst/>
            <a:ahLst/>
            <a:cxnLst/>
            <a:rect r="r" b="b" t="t" l="l"/>
            <a:pathLst>
              <a:path h="5635360" w="8184393">
                <a:moveTo>
                  <a:pt x="0" y="0"/>
                </a:moveTo>
                <a:lnTo>
                  <a:pt x="8184392" y="0"/>
                </a:lnTo>
                <a:lnTo>
                  <a:pt x="8184392" y="5635360"/>
                </a:lnTo>
                <a:lnTo>
                  <a:pt x="0" y="5635360"/>
                </a:lnTo>
                <a:lnTo>
                  <a:pt x="0" y="0"/>
                </a:lnTo>
                <a:close/>
              </a:path>
            </a:pathLst>
          </a:custGeom>
          <a:blipFill>
            <a:blip r:embed="rId6"/>
            <a:stretch>
              <a:fillRect l="0" t="0" r="0" b="0"/>
            </a:stretch>
          </a:blipFill>
        </p:spPr>
      </p:sp>
      <p:sp>
        <p:nvSpPr>
          <p:cNvPr name="TextBox 5" id="5"/>
          <p:cNvSpPr txBox="true"/>
          <p:nvPr/>
        </p:nvSpPr>
        <p:spPr>
          <a:xfrm rot="0">
            <a:off x="719513" y="2216229"/>
            <a:ext cx="7344631" cy="1257161"/>
          </a:xfrm>
          <a:prstGeom prst="rect">
            <a:avLst/>
          </a:prstGeom>
        </p:spPr>
        <p:txBody>
          <a:bodyPr anchor="t" rtlCol="false" tIns="0" lIns="0" bIns="0" rIns="0">
            <a:spAutoFit/>
          </a:bodyPr>
          <a:lstStyle/>
          <a:p>
            <a:pPr>
              <a:lnSpc>
                <a:spcPts val="9439"/>
              </a:lnSpc>
            </a:pPr>
            <a:r>
              <a:rPr lang="en-US" sz="9439">
                <a:solidFill>
                  <a:srgbClr val="004AAD"/>
                </a:solidFill>
                <a:latin typeface="Montserrat Classic Bold"/>
              </a:rPr>
              <a:t>PHYSIONET </a:t>
            </a:r>
          </a:p>
        </p:txBody>
      </p:sp>
      <p:sp>
        <p:nvSpPr>
          <p:cNvPr name="TextBox 6" id="6"/>
          <p:cNvSpPr txBox="true"/>
          <p:nvPr/>
        </p:nvSpPr>
        <p:spPr>
          <a:xfrm rot="0">
            <a:off x="451394" y="5907660"/>
            <a:ext cx="12597528" cy="2980725"/>
          </a:xfrm>
          <a:prstGeom prst="rect">
            <a:avLst/>
          </a:prstGeom>
        </p:spPr>
        <p:txBody>
          <a:bodyPr anchor="t" rtlCol="false" tIns="0" lIns="0" bIns="0" rIns="0">
            <a:spAutoFit/>
          </a:bodyPr>
          <a:lstStyle/>
          <a:p>
            <a:pPr>
              <a:lnSpc>
                <a:spcPts val="4758"/>
              </a:lnSpc>
            </a:pPr>
            <a:r>
              <a:rPr lang="en-US" sz="3398">
                <a:solidFill>
                  <a:srgbClr val="000000"/>
                </a:solidFill>
                <a:latin typeface="Montserrat Classic"/>
              </a:rPr>
              <a:t>- Used PhysioNet for ECG Signal Data</a:t>
            </a:r>
          </a:p>
          <a:p>
            <a:pPr>
              <a:lnSpc>
                <a:spcPts val="4758"/>
              </a:lnSpc>
            </a:pPr>
            <a:r>
              <a:rPr lang="en-US" sz="3398">
                <a:solidFill>
                  <a:srgbClr val="000000"/>
                </a:solidFill>
                <a:latin typeface="Montserrat Classic"/>
              </a:rPr>
              <a:t>- Employed wfdb Library on Raspberry Pi for Data Retrieval</a:t>
            </a:r>
          </a:p>
          <a:p>
            <a:pPr>
              <a:lnSpc>
                <a:spcPts val="4758"/>
              </a:lnSpc>
            </a:pPr>
            <a:r>
              <a:rPr lang="en-US" sz="3398">
                <a:solidFill>
                  <a:srgbClr val="000000"/>
                </a:solidFill>
                <a:latin typeface="Montserrat Classic"/>
              </a:rPr>
              <a:t>- Created 5000-sample Buffer for ECG Signal Storage</a:t>
            </a:r>
          </a:p>
          <a:p>
            <a:pPr>
              <a:lnSpc>
                <a:spcPts val="4758"/>
              </a:lnSpc>
            </a:pPr>
            <a:r>
              <a:rPr lang="en-US" sz="3398">
                <a:solidFill>
                  <a:srgbClr val="000000"/>
                </a:solidFill>
                <a:latin typeface="Montserrat Classic"/>
              </a:rPr>
              <a:t>- Used NeuroKit Library to Detect R-peaks</a:t>
            </a:r>
          </a:p>
          <a:p>
            <a:pPr>
              <a:lnSpc>
                <a:spcPts val="4758"/>
              </a:lnSpc>
            </a:pPr>
            <a:r>
              <a:rPr lang="en-US" sz="3398">
                <a:solidFill>
                  <a:srgbClr val="000000"/>
                </a:solidFill>
                <a:latin typeface="Montserrat Classic"/>
              </a:rPr>
              <a:t>- Calculated Heart Rate (bpm) from Identified R-peaks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25613" y="3649528"/>
            <a:ext cx="10180159" cy="5911346"/>
            <a:chOff x="0" y="0"/>
            <a:chExt cx="13573546" cy="7881795"/>
          </a:xfrm>
        </p:grpSpPr>
        <p:pic>
          <p:nvPicPr>
            <p:cNvPr name="Picture 3" id="3"/>
            <p:cNvPicPr>
              <a:picLocks noChangeAspect="true"/>
            </p:cNvPicPr>
            <p:nvPr/>
          </p:nvPicPr>
          <p:blipFill>
            <a:blip r:embed="rId2"/>
            <a:srcRect l="8412" t="0" r="8412" b="0"/>
            <a:stretch>
              <a:fillRect/>
            </a:stretch>
          </p:blipFill>
          <p:spPr>
            <a:xfrm flipH="false" flipV="false">
              <a:off x="0" y="0"/>
              <a:ext cx="13573546" cy="7881795"/>
            </a:xfrm>
            <a:prstGeom prst="rect">
              <a:avLst/>
            </a:prstGeom>
          </p:spPr>
        </p:pic>
      </p:grpSp>
      <p:sp>
        <p:nvSpPr>
          <p:cNvPr name="TextBox 4" id="4"/>
          <p:cNvSpPr txBox="true"/>
          <p:nvPr/>
        </p:nvSpPr>
        <p:spPr>
          <a:xfrm rot="0">
            <a:off x="285091" y="504825"/>
            <a:ext cx="8540077"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WEBSOCKET</a:t>
            </a:r>
          </a:p>
        </p:txBody>
      </p:sp>
      <p:sp>
        <p:nvSpPr>
          <p:cNvPr name="TextBox 5" id="5"/>
          <p:cNvSpPr txBox="true"/>
          <p:nvPr/>
        </p:nvSpPr>
        <p:spPr>
          <a:xfrm rot="0">
            <a:off x="570182" y="1909374"/>
            <a:ext cx="6982241" cy="8020689"/>
          </a:xfrm>
          <a:prstGeom prst="rect">
            <a:avLst/>
          </a:prstGeom>
        </p:spPr>
        <p:txBody>
          <a:bodyPr anchor="t" rtlCol="false" tIns="0" lIns="0" bIns="0" rIns="0">
            <a:spAutoFit/>
          </a:bodyPr>
          <a:lstStyle/>
          <a:p>
            <a:pPr algn="ctr">
              <a:lnSpc>
                <a:spcPts val="4247"/>
              </a:lnSpc>
            </a:pPr>
            <a:r>
              <a:rPr lang="en-US" sz="3033">
                <a:solidFill>
                  <a:srgbClr val="000000"/>
                </a:solidFill>
                <a:latin typeface="Montserrat Classic"/>
              </a:rPr>
              <a:t> Communication Protocol for Real-time Bidirectional Data Exchange</a:t>
            </a:r>
          </a:p>
          <a:p>
            <a:pPr algn="ctr">
              <a:lnSpc>
                <a:spcPts val="4247"/>
              </a:lnSpc>
            </a:pPr>
            <a:r>
              <a:rPr lang="en-US" sz="3033">
                <a:solidFill>
                  <a:srgbClr val="000000"/>
                </a:solidFill>
                <a:latin typeface="Montserrat Classic"/>
              </a:rPr>
              <a:t>- Persistent Connection for Continuous Message Transmission</a:t>
            </a:r>
          </a:p>
          <a:p>
            <a:pPr algn="ctr">
              <a:lnSpc>
                <a:spcPts val="4247"/>
              </a:lnSpc>
            </a:pPr>
            <a:r>
              <a:rPr lang="en-US" sz="3033">
                <a:solidFill>
                  <a:srgbClr val="000000"/>
                </a:solidFill>
                <a:latin typeface="Montserrat Classic"/>
              </a:rPr>
              <a:t>- Efficient and Low-latency Communication</a:t>
            </a:r>
          </a:p>
          <a:p>
            <a:pPr algn="ctr">
              <a:lnSpc>
                <a:spcPts val="4247"/>
              </a:lnSpc>
            </a:pPr>
            <a:r>
              <a:rPr lang="en-US" sz="3033">
                <a:solidFill>
                  <a:srgbClr val="000000"/>
                </a:solidFill>
                <a:latin typeface="Montserrat Classic"/>
              </a:rPr>
              <a:t>- Commonly Used in Web Applications for Real-time Features</a:t>
            </a:r>
          </a:p>
          <a:p>
            <a:pPr algn="ctr">
              <a:lnSpc>
                <a:spcPts val="4247"/>
              </a:lnSpc>
            </a:pPr>
            <a:r>
              <a:rPr lang="en-US" sz="3033">
                <a:solidFill>
                  <a:srgbClr val="000000"/>
                </a:solidFill>
                <a:latin typeface="Montserrat Classic"/>
              </a:rPr>
              <a:t>- Applications include Chat, Live Notifications, and Interactive Gaming</a:t>
            </a:r>
          </a:p>
          <a:p>
            <a:pPr algn="ctr">
              <a:lnSpc>
                <a:spcPts val="4247"/>
              </a:lnSpc>
            </a:pPr>
            <a:r>
              <a:rPr lang="en-US" sz="3033">
                <a:solidFill>
                  <a:srgbClr val="000000"/>
                </a:solidFill>
                <a:latin typeface="Montserrat Classic"/>
              </a:rPr>
              <a:t>- Facilitates Transmission of Processed Data to MongoDB Atlas Database</a:t>
            </a:r>
          </a:p>
          <a:p>
            <a:pPr algn="ctr">
              <a:lnSpc>
                <a:spcPts val="424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9281995" y="-5154521"/>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864397" y="2426031"/>
            <a:ext cx="9891703" cy="5723864"/>
            <a:chOff x="0" y="0"/>
            <a:chExt cx="13188938" cy="7631819"/>
          </a:xfrm>
        </p:grpSpPr>
        <p:pic>
          <p:nvPicPr>
            <p:cNvPr name="Picture 4" id="4"/>
            <p:cNvPicPr>
              <a:picLocks noChangeAspect="true"/>
            </p:cNvPicPr>
            <p:nvPr/>
          </p:nvPicPr>
          <p:blipFill>
            <a:blip r:embed="rId4"/>
            <a:srcRect l="3915" t="0" r="3915" b="0"/>
            <a:stretch>
              <a:fillRect/>
            </a:stretch>
          </p:blipFill>
          <p:spPr>
            <a:xfrm flipH="false" flipV="false">
              <a:off x="0" y="0"/>
              <a:ext cx="13188938" cy="7631819"/>
            </a:xfrm>
            <a:prstGeom prst="rect">
              <a:avLst/>
            </a:prstGeom>
          </p:spPr>
        </p:pic>
      </p:grpSp>
      <p:sp>
        <p:nvSpPr>
          <p:cNvPr name="Freeform 5" id="5"/>
          <p:cNvSpPr/>
          <p:nvPr/>
        </p:nvSpPr>
        <p:spPr>
          <a:xfrm flipH="true" flipV="false" rot="-5400000">
            <a:off x="8778703" y="-454900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52396" y="777221"/>
            <a:ext cx="5925612" cy="1060447"/>
          </a:xfrm>
          <a:prstGeom prst="rect">
            <a:avLst/>
          </a:prstGeom>
        </p:spPr>
        <p:txBody>
          <a:bodyPr anchor="t" rtlCol="false" tIns="0" lIns="0" bIns="0" rIns="0">
            <a:spAutoFit/>
          </a:bodyPr>
          <a:lstStyle/>
          <a:p>
            <a:pPr>
              <a:lnSpc>
                <a:spcPts val="7999"/>
              </a:lnSpc>
            </a:pPr>
            <a:r>
              <a:rPr lang="en-US" sz="7999">
                <a:solidFill>
                  <a:srgbClr val="004AAD"/>
                </a:solidFill>
                <a:latin typeface="Montserrat Classic Bold"/>
              </a:rPr>
              <a:t>MONGODB </a:t>
            </a:r>
          </a:p>
        </p:txBody>
      </p:sp>
      <p:sp>
        <p:nvSpPr>
          <p:cNvPr name="TextBox 7" id="7"/>
          <p:cNvSpPr txBox="true"/>
          <p:nvPr/>
        </p:nvSpPr>
        <p:spPr>
          <a:xfrm rot="0">
            <a:off x="0" y="2692409"/>
            <a:ext cx="7230405" cy="5381025"/>
          </a:xfrm>
          <a:prstGeom prst="rect">
            <a:avLst/>
          </a:prstGeom>
        </p:spPr>
        <p:txBody>
          <a:bodyPr anchor="t" rtlCol="false" tIns="0" lIns="0" bIns="0" rIns="0">
            <a:spAutoFit/>
          </a:bodyPr>
          <a:lstStyle/>
          <a:p>
            <a:pPr algn="ctr">
              <a:lnSpc>
                <a:spcPts val="4758"/>
              </a:lnSpc>
            </a:pPr>
            <a:r>
              <a:rPr lang="en-US" sz="3398">
                <a:solidFill>
                  <a:srgbClr val="000000"/>
                </a:solidFill>
                <a:latin typeface="Montserrat Classic"/>
              </a:rPr>
              <a:t>- Flexibility and Scalability</a:t>
            </a:r>
          </a:p>
          <a:p>
            <a:pPr algn="ctr">
              <a:lnSpc>
                <a:spcPts val="4758"/>
              </a:lnSpc>
            </a:pPr>
            <a:r>
              <a:rPr lang="en-US" sz="3398">
                <a:solidFill>
                  <a:srgbClr val="000000"/>
                </a:solidFill>
                <a:latin typeface="Montserrat Classic"/>
              </a:rPr>
              <a:t>- JSON-like Document Storage</a:t>
            </a:r>
          </a:p>
          <a:p>
            <a:pPr algn="ctr">
              <a:lnSpc>
                <a:spcPts val="4758"/>
              </a:lnSpc>
            </a:pPr>
            <a:r>
              <a:rPr lang="en-US" sz="3398">
                <a:solidFill>
                  <a:srgbClr val="000000"/>
                </a:solidFill>
                <a:latin typeface="Montserrat Classic"/>
              </a:rPr>
              <a:t>- Designed for Large Data Volumes</a:t>
            </a:r>
          </a:p>
          <a:p>
            <a:pPr algn="ctr">
              <a:lnSpc>
                <a:spcPts val="4758"/>
              </a:lnSpc>
            </a:pPr>
            <a:r>
              <a:rPr lang="en-US" sz="3398">
                <a:solidFill>
                  <a:srgbClr val="000000"/>
                </a:solidFill>
                <a:latin typeface="Montserrat Classic"/>
              </a:rPr>
              <a:t>- Index Support and Replication</a:t>
            </a:r>
          </a:p>
          <a:p>
            <a:pPr algn="ctr">
              <a:lnSpc>
                <a:spcPts val="4758"/>
              </a:lnSpc>
            </a:pPr>
            <a:r>
              <a:rPr lang="en-US" sz="3398">
                <a:solidFill>
                  <a:srgbClr val="000000"/>
                </a:solidFill>
                <a:latin typeface="Montserrat Classic"/>
              </a:rPr>
              <a:t>- Horizontal Scaling through Sharding</a:t>
            </a:r>
          </a:p>
          <a:p>
            <a:pPr algn="ctr">
              <a:lnSpc>
                <a:spcPts val="4758"/>
              </a:lnSpc>
            </a:pPr>
            <a:r>
              <a:rPr lang="en-US" sz="3398">
                <a:solidFill>
                  <a:srgbClr val="000000"/>
                </a:solidFill>
                <a:latin typeface="Montserrat Classic"/>
              </a:rPr>
              <a:t>- Versatility in Applications</a:t>
            </a:r>
          </a:p>
          <a:p>
            <a:pPr algn="ctr">
              <a:lnSpc>
                <a:spcPts val="4758"/>
              </a:lnSpc>
            </a:pPr>
            <a:r>
              <a:rPr lang="en-US" sz="3398">
                <a:solidFill>
                  <a:srgbClr val="000000"/>
                </a:solidFill>
                <a:latin typeface="Montserrat Classic"/>
              </a:rPr>
              <a:t>- Language and Platform Support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461904"/>
            <a:ext cx="6564046" cy="2514011"/>
            <a:chOff x="0" y="0"/>
            <a:chExt cx="8752062" cy="3352014"/>
          </a:xfrm>
        </p:grpSpPr>
        <p:pic>
          <p:nvPicPr>
            <p:cNvPr name="Picture 3" id="3"/>
            <p:cNvPicPr>
              <a:picLocks noChangeAspect="true"/>
            </p:cNvPicPr>
            <p:nvPr/>
          </p:nvPicPr>
          <p:blipFill>
            <a:blip r:embed="rId2"/>
            <a:srcRect l="0" t="14745" r="0" b="14745"/>
            <a:stretch>
              <a:fillRect/>
            </a:stretch>
          </p:blipFill>
          <p:spPr>
            <a:xfrm flipH="false" flipV="false">
              <a:off x="0" y="0"/>
              <a:ext cx="8752062" cy="3352014"/>
            </a:xfrm>
            <a:prstGeom prst="rect">
              <a:avLst/>
            </a:prstGeom>
          </p:spPr>
        </p:pic>
      </p:grpSp>
      <p:sp>
        <p:nvSpPr>
          <p:cNvPr name="Freeform 4" id="4"/>
          <p:cNvSpPr/>
          <p:nvPr/>
        </p:nvSpPr>
        <p:spPr>
          <a:xfrm flipH="false" flipV="false" rot="0">
            <a:off x="10501428" y="3309110"/>
            <a:ext cx="4942039" cy="6741741"/>
          </a:xfrm>
          <a:custGeom>
            <a:avLst/>
            <a:gdLst/>
            <a:ahLst/>
            <a:cxnLst/>
            <a:rect r="r" b="b" t="t" l="l"/>
            <a:pathLst>
              <a:path h="6741741" w="4942039">
                <a:moveTo>
                  <a:pt x="0" y="0"/>
                </a:moveTo>
                <a:lnTo>
                  <a:pt x="4942039" y="0"/>
                </a:lnTo>
                <a:lnTo>
                  <a:pt x="4942039" y="6741741"/>
                </a:lnTo>
                <a:lnTo>
                  <a:pt x="0" y="6741741"/>
                </a:lnTo>
                <a:lnTo>
                  <a:pt x="0" y="0"/>
                </a:lnTo>
                <a:close/>
              </a:path>
            </a:pathLst>
          </a:custGeom>
          <a:blipFill>
            <a:blip r:embed="rId3"/>
            <a:stretch>
              <a:fillRect l="0" t="0" r="0" b="0"/>
            </a:stretch>
          </a:blipFill>
        </p:spPr>
      </p:sp>
      <p:sp>
        <p:nvSpPr>
          <p:cNvPr name="TextBox 5" id="5"/>
          <p:cNvSpPr txBox="true"/>
          <p:nvPr/>
        </p:nvSpPr>
        <p:spPr>
          <a:xfrm rot="0">
            <a:off x="451394" y="813890"/>
            <a:ext cx="8540077"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MONGODB ATLAS</a:t>
            </a:r>
          </a:p>
        </p:txBody>
      </p:sp>
      <p:sp>
        <p:nvSpPr>
          <p:cNvPr name="TextBox 6" id="6"/>
          <p:cNvSpPr txBox="true"/>
          <p:nvPr/>
        </p:nvSpPr>
        <p:spPr>
          <a:xfrm rot="0">
            <a:off x="0" y="4534870"/>
            <a:ext cx="10421035" cy="3287224"/>
          </a:xfrm>
          <a:prstGeom prst="rect">
            <a:avLst/>
          </a:prstGeom>
        </p:spPr>
        <p:txBody>
          <a:bodyPr anchor="t" rtlCol="false" tIns="0" lIns="0" bIns="0" rIns="0">
            <a:spAutoFit/>
          </a:bodyPr>
          <a:lstStyle/>
          <a:p>
            <a:pPr algn="ctr">
              <a:lnSpc>
                <a:spcPts val="4375"/>
              </a:lnSpc>
            </a:pPr>
            <a:r>
              <a:rPr lang="en-US" sz="3125">
                <a:solidFill>
                  <a:srgbClr val="000000"/>
                </a:solidFill>
                <a:latin typeface="Montserrat Classic"/>
              </a:rPr>
              <a:t>MongoDB Atlas simplifies database management in the cloud with automated scaling, security measures, and monitoring. In our project, 500 ECG samples, along with R-peaks and BPM, are sent to MongoDB Atlas using the connection string and viewed in mongodb compass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56101" y="2563715"/>
            <a:ext cx="13992983" cy="6892781"/>
          </a:xfrm>
          <a:custGeom>
            <a:avLst/>
            <a:gdLst/>
            <a:ahLst/>
            <a:cxnLst/>
            <a:rect r="r" b="b" t="t" l="l"/>
            <a:pathLst>
              <a:path h="6892781" w="13992983">
                <a:moveTo>
                  <a:pt x="0" y="0"/>
                </a:moveTo>
                <a:lnTo>
                  <a:pt x="13992983" y="0"/>
                </a:lnTo>
                <a:lnTo>
                  <a:pt x="13992983" y="6892781"/>
                </a:lnTo>
                <a:lnTo>
                  <a:pt x="0" y="6892781"/>
                </a:lnTo>
                <a:lnTo>
                  <a:pt x="0" y="0"/>
                </a:lnTo>
                <a:close/>
              </a:path>
            </a:pathLst>
          </a:custGeom>
          <a:blipFill>
            <a:blip r:embed="rId6"/>
            <a:stretch>
              <a:fillRect l="0" t="0" r="0" b="0"/>
            </a:stretch>
          </a:blipFill>
        </p:spPr>
      </p:sp>
      <p:sp>
        <p:nvSpPr>
          <p:cNvPr name="TextBox 5" id="5"/>
          <p:cNvSpPr txBox="true"/>
          <p:nvPr/>
        </p:nvSpPr>
        <p:spPr>
          <a:xfrm rot="0">
            <a:off x="648579" y="750342"/>
            <a:ext cx="4859468"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R-PEAK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32246" y="4263261"/>
            <a:ext cx="13023509"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MOBILE APPLICATION</a:t>
            </a:r>
          </a:p>
        </p:txBody>
      </p:sp>
      <p:sp>
        <p:nvSpPr>
          <p:cNvPr name="Freeform 4" id="4"/>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16086" y="5552169"/>
            <a:ext cx="5572273" cy="2498906"/>
          </a:xfrm>
          <a:custGeom>
            <a:avLst/>
            <a:gdLst/>
            <a:ahLst/>
            <a:cxnLst/>
            <a:rect r="r" b="b" t="t" l="l"/>
            <a:pathLst>
              <a:path h="2498906" w="5572273">
                <a:moveTo>
                  <a:pt x="0" y="0"/>
                </a:moveTo>
                <a:lnTo>
                  <a:pt x="5572273" y="0"/>
                </a:lnTo>
                <a:lnTo>
                  <a:pt x="5572273" y="2498906"/>
                </a:lnTo>
                <a:lnTo>
                  <a:pt x="0" y="2498906"/>
                </a:lnTo>
                <a:lnTo>
                  <a:pt x="0" y="0"/>
                </a:lnTo>
                <a:close/>
              </a:path>
            </a:pathLst>
          </a:custGeom>
          <a:blipFill>
            <a:blip r:embed="rId6"/>
            <a:stretch>
              <a:fillRect l="0" t="0" r="0" b="0"/>
            </a:stretch>
          </a:blipFill>
        </p:spPr>
      </p:sp>
      <p:sp>
        <p:nvSpPr>
          <p:cNvPr name="TextBox 5" id="5"/>
          <p:cNvSpPr txBox="true"/>
          <p:nvPr/>
        </p:nvSpPr>
        <p:spPr>
          <a:xfrm rot="0">
            <a:off x="672336" y="619628"/>
            <a:ext cx="5653354"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FLUTTER</a:t>
            </a:r>
          </a:p>
        </p:txBody>
      </p:sp>
      <p:sp>
        <p:nvSpPr>
          <p:cNvPr name="TextBox 6" id="6"/>
          <p:cNvSpPr txBox="true"/>
          <p:nvPr/>
        </p:nvSpPr>
        <p:spPr>
          <a:xfrm rot="0">
            <a:off x="775048" y="2601597"/>
            <a:ext cx="15654347" cy="1716870"/>
          </a:xfrm>
          <a:prstGeom prst="rect">
            <a:avLst/>
          </a:prstGeom>
        </p:spPr>
        <p:txBody>
          <a:bodyPr anchor="t" rtlCol="false" tIns="0" lIns="0" bIns="0" rIns="0">
            <a:spAutoFit/>
          </a:bodyPr>
          <a:lstStyle/>
          <a:p>
            <a:pPr>
              <a:lnSpc>
                <a:spcPts val="4594"/>
              </a:lnSpc>
              <a:spcBef>
                <a:spcPct val="0"/>
              </a:spcBef>
            </a:pPr>
            <a:r>
              <a:rPr lang="en-US" sz="3281">
                <a:solidFill>
                  <a:srgbClr val="000000"/>
                </a:solidFill>
                <a:latin typeface="Montserrat Classic"/>
              </a:rPr>
              <a:t>Flutter is an open-source UI software development toolkit created by Google, designed for building natively compiled applications for mobile, web, and desktop from a single codebase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2866300" y="-3665352"/>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772652" y="1028700"/>
            <a:ext cx="1863877" cy="1863877"/>
          </a:xfrm>
          <a:custGeom>
            <a:avLst/>
            <a:gdLst/>
            <a:ahLst/>
            <a:cxnLst/>
            <a:rect r="r" b="b" t="t" l="l"/>
            <a:pathLst>
              <a:path h="1863877" w="1863877">
                <a:moveTo>
                  <a:pt x="0" y="0"/>
                </a:moveTo>
                <a:lnTo>
                  <a:pt x="1863877" y="0"/>
                </a:lnTo>
                <a:lnTo>
                  <a:pt x="1863877" y="1863877"/>
                </a:lnTo>
                <a:lnTo>
                  <a:pt x="0" y="1863877"/>
                </a:lnTo>
                <a:lnTo>
                  <a:pt x="0" y="0"/>
                </a:lnTo>
                <a:close/>
              </a:path>
            </a:pathLst>
          </a:custGeom>
          <a:blipFill>
            <a:blip r:embed="rId8"/>
            <a:stretch>
              <a:fillRect l="0" t="0" r="0" b="0"/>
            </a:stretch>
          </a:blipFill>
        </p:spPr>
      </p:sp>
      <p:sp>
        <p:nvSpPr>
          <p:cNvPr name="Freeform 6" id="6"/>
          <p:cNvSpPr/>
          <p:nvPr/>
        </p:nvSpPr>
        <p:spPr>
          <a:xfrm flipH="false" flipV="false" rot="-24000">
            <a:off x="11654561" y="3013988"/>
            <a:ext cx="4484389" cy="5945293"/>
          </a:xfrm>
          <a:custGeom>
            <a:avLst/>
            <a:gdLst/>
            <a:ahLst/>
            <a:cxnLst/>
            <a:rect r="r" b="b" t="t" l="l"/>
            <a:pathLst>
              <a:path h="5945293" w="4484389">
                <a:moveTo>
                  <a:pt x="41290" y="0"/>
                </a:moveTo>
                <a:lnTo>
                  <a:pt x="4484388" y="31020"/>
                </a:lnTo>
                <a:lnTo>
                  <a:pt x="4443098" y="5945294"/>
                </a:lnTo>
                <a:lnTo>
                  <a:pt x="0" y="5914274"/>
                </a:lnTo>
                <a:lnTo>
                  <a:pt x="41290" y="0"/>
                </a:lnTo>
                <a:close/>
              </a:path>
            </a:pathLst>
          </a:custGeom>
          <a:blipFill>
            <a:blip r:embed="rId9"/>
            <a:stretch>
              <a:fillRect l="-994" t="-180" r="15" b="-1205"/>
            </a:stretch>
          </a:blipFill>
          <a:ln cap="sq">
            <a:noFill/>
            <a:prstDash val="solid"/>
            <a:miter/>
          </a:ln>
        </p:spPr>
      </p:sp>
      <p:sp>
        <p:nvSpPr>
          <p:cNvPr name="Freeform 7" id="7"/>
          <p:cNvSpPr/>
          <p:nvPr/>
        </p:nvSpPr>
        <p:spPr>
          <a:xfrm flipH="false" flipV="false" rot="0">
            <a:off x="12590780" y="3830484"/>
            <a:ext cx="2537592" cy="3644194"/>
          </a:xfrm>
          <a:custGeom>
            <a:avLst/>
            <a:gdLst/>
            <a:ahLst/>
            <a:cxnLst/>
            <a:rect r="r" b="b" t="t" l="l"/>
            <a:pathLst>
              <a:path h="3644194" w="2537592">
                <a:moveTo>
                  <a:pt x="0" y="0"/>
                </a:moveTo>
                <a:lnTo>
                  <a:pt x="2537592" y="0"/>
                </a:lnTo>
                <a:lnTo>
                  <a:pt x="2537592" y="3644194"/>
                </a:lnTo>
                <a:lnTo>
                  <a:pt x="0" y="3644194"/>
                </a:lnTo>
                <a:lnTo>
                  <a:pt x="0" y="0"/>
                </a:lnTo>
                <a:close/>
              </a:path>
            </a:pathLst>
          </a:custGeom>
          <a:blipFill>
            <a:blip r:embed="rId10"/>
            <a:stretch>
              <a:fillRect l="-9422" t="0" r="-12471" b="0"/>
            </a:stretch>
          </a:blipFill>
        </p:spPr>
      </p:sp>
      <p:sp>
        <p:nvSpPr>
          <p:cNvPr name="TextBox 8" id="8"/>
          <p:cNvSpPr txBox="true"/>
          <p:nvPr/>
        </p:nvSpPr>
        <p:spPr>
          <a:xfrm rot="0">
            <a:off x="814725" y="4910134"/>
            <a:ext cx="6805419" cy="1212110"/>
          </a:xfrm>
          <a:prstGeom prst="rect">
            <a:avLst/>
          </a:prstGeom>
        </p:spPr>
        <p:txBody>
          <a:bodyPr anchor="t" rtlCol="false" tIns="0" lIns="0" bIns="0" rIns="0">
            <a:spAutoFit/>
          </a:bodyPr>
          <a:lstStyle/>
          <a:p>
            <a:pPr algn="ctr">
              <a:lnSpc>
                <a:spcPts val="4898"/>
              </a:lnSpc>
              <a:spcBef>
                <a:spcPct val="0"/>
              </a:spcBef>
            </a:pPr>
            <a:r>
              <a:rPr lang="en-US" sz="3498">
                <a:solidFill>
                  <a:srgbClr val="004AAD"/>
                </a:solidFill>
                <a:latin typeface="Montserrat Classic Bold"/>
              </a:rPr>
              <a:t>The Mobile Application consists of Three main parts:</a:t>
            </a:r>
          </a:p>
        </p:txBody>
      </p:sp>
      <p:sp>
        <p:nvSpPr>
          <p:cNvPr name="TextBox 9" id="9"/>
          <p:cNvSpPr txBox="true"/>
          <p:nvPr/>
        </p:nvSpPr>
        <p:spPr>
          <a:xfrm rot="0">
            <a:off x="1383954" y="6627069"/>
            <a:ext cx="4365704" cy="2075807"/>
          </a:xfrm>
          <a:prstGeom prst="rect">
            <a:avLst/>
          </a:prstGeom>
        </p:spPr>
        <p:txBody>
          <a:bodyPr anchor="t" rtlCol="false" tIns="0" lIns="0" bIns="0" rIns="0">
            <a:spAutoFit/>
          </a:bodyPr>
          <a:lstStyle/>
          <a:p>
            <a:pPr marL="862774" indent="-431387" lvl="1">
              <a:lnSpc>
                <a:spcPts val="5594"/>
              </a:lnSpc>
              <a:buFont typeface="Arial"/>
              <a:buChar char="•"/>
            </a:pPr>
            <a:r>
              <a:rPr lang="en-US" sz="3996">
                <a:solidFill>
                  <a:srgbClr val="000000"/>
                </a:solidFill>
                <a:latin typeface="Montserrat Classic"/>
              </a:rPr>
              <a:t>Live ECG Data</a:t>
            </a:r>
          </a:p>
          <a:p>
            <a:pPr marL="862774" indent="-431387" lvl="1">
              <a:lnSpc>
                <a:spcPts val="5594"/>
              </a:lnSpc>
              <a:buFont typeface="Arial"/>
              <a:buChar char="•"/>
            </a:pPr>
            <a:r>
              <a:rPr lang="en-US" sz="3996">
                <a:solidFill>
                  <a:srgbClr val="000000"/>
                </a:solidFill>
                <a:latin typeface="Montserrat Classic"/>
              </a:rPr>
              <a:t>Alarm</a:t>
            </a:r>
          </a:p>
          <a:p>
            <a:pPr marL="862774" indent="-431387" lvl="1">
              <a:lnSpc>
                <a:spcPts val="5594"/>
              </a:lnSpc>
              <a:buFont typeface="Arial"/>
              <a:buChar char="•"/>
            </a:pPr>
            <a:r>
              <a:rPr lang="en-US" sz="3996">
                <a:solidFill>
                  <a:srgbClr val="000000"/>
                </a:solidFill>
                <a:latin typeface="Montserrat Classic"/>
              </a:rPr>
              <a:t>History</a:t>
            </a:r>
          </a:p>
        </p:txBody>
      </p:sp>
      <p:sp>
        <p:nvSpPr>
          <p:cNvPr name="TextBox 10" id="10"/>
          <p:cNvSpPr txBox="true"/>
          <p:nvPr/>
        </p:nvSpPr>
        <p:spPr>
          <a:xfrm rot="0">
            <a:off x="814725" y="2076291"/>
            <a:ext cx="6607695" cy="2223771"/>
          </a:xfrm>
          <a:prstGeom prst="rect">
            <a:avLst/>
          </a:prstGeom>
        </p:spPr>
        <p:txBody>
          <a:bodyPr anchor="t" rtlCol="false" tIns="0" lIns="0" bIns="0" rIns="0">
            <a:spAutoFit/>
          </a:bodyPr>
          <a:lstStyle/>
          <a:p>
            <a:pPr>
              <a:lnSpc>
                <a:spcPts val="4479"/>
              </a:lnSpc>
              <a:spcBef>
                <a:spcPct val="0"/>
              </a:spcBef>
            </a:pPr>
            <a:r>
              <a:rPr lang="en-US" sz="3199">
                <a:solidFill>
                  <a:srgbClr val="000000"/>
                </a:solidFill>
                <a:latin typeface="Montserrat Classic"/>
              </a:rPr>
              <a:t>We have developed a mobile application using Flutter to visualize and interact with the ECG data.</a:t>
            </a:r>
          </a:p>
        </p:txBody>
      </p:sp>
      <p:sp>
        <p:nvSpPr>
          <p:cNvPr name="TextBox 11" id="11"/>
          <p:cNvSpPr txBox="true"/>
          <p:nvPr/>
        </p:nvSpPr>
        <p:spPr>
          <a:xfrm rot="0">
            <a:off x="598294" y="630555"/>
            <a:ext cx="7040557" cy="920117"/>
          </a:xfrm>
          <a:prstGeom prst="rect">
            <a:avLst/>
          </a:prstGeom>
        </p:spPr>
        <p:txBody>
          <a:bodyPr anchor="t" rtlCol="false" tIns="0" lIns="0" bIns="0" rIns="0">
            <a:spAutoFit/>
          </a:bodyPr>
          <a:lstStyle/>
          <a:p>
            <a:pPr algn="ctr">
              <a:lnSpc>
                <a:spcPts val="7559"/>
              </a:lnSpc>
              <a:spcBef>
                <a:spcPct val="0"/>
              </a:spcBef>
            </a:pPr>
            <a:r>
              <a:rPr lang="en-US" sz="5399">
                <a:solidFill>
                  <a:srgbClr val="004AAD"/>
                </a:solidFill>
                <a:latin typeface="Montserrat Classic Bold"/>
              </a:rPr>
              <a:t>Mobile Application</a:t>
            </a:r>
          </a:p>
        </p:txBody>
      </p:sp>
      <p:sp>
        <p:nvSpPr>
          <p:cNvPr name="TextBox 12" id="12"/>
          <p:cNvSpPr txBox="true"/>
          <p:nvPr/>
        </p:nvSpPr>
        <p:spPr>
          <a:xfrm rot="0">
            <a:off x="8212003" y="2981801"/>
            <a:ext cx="3230806"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ontserrat Classic Bold"/>
              </a:rPr>
              <a:t>ECG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44000" y="665887"/>
            <a:ext cx="8299282" cy="3481029"/>
          </a:xfrm>
          <a:custGeom>
            <a:avLst/>
            <a:gdLst/>
            <a:ahLst/>
            <a:cxnLst/>
            <a:rect r="r" b="b" t="t" l="l"/>
            <a:pathLst>
              <a:path h="3481029" w="8299282">
                <a:moveTo>
                  <a:pt x="0" y="0"/>
                </a:moveTo>
                <a:lnTo>
                  <a:pt x="8299282" y="0"/>
                </a:lnTo>
                <a:lnTo>
                  <a:pt x="8299282" y="3481029"/>
                </a:lnTo>
                <a:lnTo>
                  <a:pt x="0" y="3481029"/>
                </a:lnTo>
                <a:lnTo>
                  <a:pt x="0" y="0"/>
                </a:lnTo>
                <a:close/>
              </a:path>
            </a:pathLst>
          </a:custGeom>
          <a:blipFill>
            <a:blip r:embed="rId6"/>
            <a:stretch>
              <a:fillRect l="0" t="0" r="0" b="0"/>
            </a:stretch>
          </a:blipFill>
        </p:spPr>
      </p:sp>
      <p:pic>
        <p:nvPicPr>
          <p:cNvPr name="Picture 5" id="5">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8770" r="0" b="8770"/>
          <a:stretch>
            <a:fillRect/>
          </a:stretch>
        </p:blipFill>
        <p:spPr>
          <a:xfrm flipH="false" flipV="false" rot="0">
            <a:off x="1303652" y="4664985"/>
            <a:ext cx="13819202" cy="5122859"/>
          </a:xfrm>
          <a:prstGeom prst="rect">
            <a:avLst/>
          </a:prstGeom>
        </p:spPr>
      </p:pic>
      <p:sp>
        <p:nvSpPr>
          <p:cNvPr name="TextBox 6" id="6"/>
          <p:cNvSpPr txBox="true"/>
          <p:nvPr/>
        </p:nvSpPr>
        <p:spPr>
          <a:xfrm rot="0">
            <a:off x="529791" y="944721"/>
            <a:ext cx="7831781" cy="1012189"/>
          </a:xfrm>
          <a:prstGeom prst="rect">
            <a:avLst/>
          </a:prstGeom>
        </p:spPr>
        <p:txBody>
          <a:bodyPr anchor="t" rtlCol="false" tIns="0" lIns="0" bIns="0" rIns="0">
            <a:spAutoFit/>
          </a:bodyPr>
          <a:lstStyle/>
          <a:p>
            <a:pPr>
              <a:lnSpc>
                <a:spcPts val="7599"/>
              </a:lnSpc>
            </a:pPr>
            <a:r>
              <a:rPr lang="en-US" sz="7599">
                <a:solidFill>
                  <a:srgbClr val="004AAD"/>
                </a:solidFill>
                <a:latin typeface="Montserrat Classic Bold"/>
              </a:rPr>
              <a:t>LIVE ECG DATA</a:t>
            </a:r>
          </a:p>
        </p:txBody>
      </p:sp>
      <p:sp>
        <p:nvSpPr>
          <p:cNvPr name="TextBox 7" id="7"/>
          <p:cNvSpPr txBox="true"/>
          <p:nvPr/>
        </p:nvSpPr>
        <p:spPr>
          <a:xfrm rot="0">
            <a:off x="1028700" y="2547461"/>
            <a:ext cx="7831781" cy="1469562"/>
          </a:xfrm>
          <a:prstGeom prst="rect">
            <a:avLst/>
          </a:prstGeom>
        </p:spPr>
        <p:txBody>
          <a:bodyPr anchor="t" rtlCol="false" tIns="0" lIns="0" bIns="0" rIns="0">
            <a:spAutoFit/>
          </a:bodyPr>
          <a:lstStyle/>
          <a:p>
            <a:pPr algn="ctr">
              <a:lnSpc>
                <a:spcPts val="3951"/>
              </a:lnSpc>
              <a:spcBef>
                <a:spcPct val="0"/>
              </a:spcBef>
            </a:pPr>
            <a:r>
              <a:rPr lang="en-US" sz="2822">
                <a:solidFill>
                  <a:srgbClr val="000000"/>
                </a:solidFill>
                <a:latin typeface="Montserrat Classic"/>
              </a:rPr>
              <a:t> The Flutter application receives and processes this real-time data through the MQTT client</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27408" y="906741"/>
            <a:ext cx="1223023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TABLE OF CONTENT</a:t>
            </a:r>
          </a:p>
        </p:txBody>
      </p:sp>
      <p:sp>
        <p:nvSpPr>
          <p:cNvPr name="TextBox 3" id="3"/>
          <p:cNvSpPr txBox="true"/>
          <p:nvPr/>
        </p:nvSpPr>
        <p:spPr>
          <a:xfrm rot="0">
            <a:off x="631191" y="2402166"/>
            <a:ext cx="13795392" cy="8996195"/>
          </a:xfrm>
          <a:prstGeom prst="rect">
            <a:avLst/>
          </a:prstGeom>
        </p:spPr>
        <p:txBody>
          <a:bodyPr anchor="t" rtlCol="false" tIns="0" lIns="0" bIns="0" rIns="0">
            <a:spAutoFit/>
          </a:bodyPr>
          <a:lstStyle/>
          <a:p>
            <a:pPr>
              <a:lnSpc>
                <a:spcPts val="6882"/>
              </a:lnSpc>
            </a:pPr>
            <a:r>
              <a:rPr lang="en-US" sz="2752">
                <a:solidFill>
                  <a:srgbClr val="2E2E2E"/>
                </a:solidFill>
                <a:latin typeface="Montserrat Classic Bold"/>
              </a:rPr>
              <a:t>   1.Introduction</a:t>
            </a:r>
          </a:p>
          <a:p>
            <a:pPr>
              <a:lnSpc>
                <a:spcPts val="6882"/>
              </a:lnSpc>
            </a:pPr>
            <a:r>
              <a:rPr lang="en-US" sz="2752">
                <a:solidFill>
                  <a:srgbClr val="2E2E2E"/>
                </a:solidFill>
                <a:latin typeface="Montserrat Classic Bold"/>
              </a:rPr>
              <a:t>   2.ECG sensor integration</a:t>
            </a:r>
          </a:p>
          <a:p>
            <a:pPr>
              <a:lnSpc>
                <a:spcPts val="6882"/>
              </a:lnSpc>
            </a:pPr>
            <a:r>
              <a:rPr lang="en-US" sz="2752">
                <a:solidFill>
                  <a:srgbClr val="2E2E2E"/>
                </a:solidFill>
                <a:latin typeface="Montserrat Classic"/>
              </a:rPr>
              <a:t>  </a:t>
            </a:r>
            <a:r>
              <a:rPr lang="en-US" sz="2752">
                <a:solidFill>
                  <a:srgbClr val="2E2E2E"/>
                </a:solidFill>
                <a:latin typeface="Montserrat Classic"/>
              </a:rPr>
              <a:t> </a:t>
            </a:r>
          </a:p>
          <a:p>
            <a:pPr>
              <a:lnSpc>
                <a:spcPts val="6882"/>
              </a:lnSpc>
            </a:pPr>
            <a:r>
              <a:rPr lang="en-US" sz="2752">
                <a:solidFill>
                  <a:srgbClr val="2E2E2E"/>
                </a:solidFill>
                <a:latin typeface="Montserrat Classic"/>
              </a:rPr>
              <a:t>   </a:t>
            </a:r>
            <a:r>
              <a:rPr lang="en-US" sz="2752">
                <a:solidFill>
                  <a:srgbClr val="2E2E2E"/>
                </a:solidFill>
                <a:latin typeface="Montserrat Classic Bold"/>
              </a:rPr>
              <a:t>3.Data processing </a:t>
            </a:r>
          </a:p>
          <a:p>
            <a:pPr>
              <a:lnSpc>
                <a:spcPts val="6882"/>
              </a:lnSpc>
            </a:pPr>
          </a:p>
          <a:p>
            <a:pPr>
              <a:lnSpc>
                <a:spcPts val="6882"/>
              </a:lnSpc>
            </a:pPr>
            <a:r>
              <a:rPr lang="en-US" sz="2752">
                <a:solidFill>
                  <a:srgbClr val="2E2E2E"/>
                </a:solidFill>
                <a:latin typeface="Montserrat Classic"/>
              </a:rPr>
              <a:t> </a:t>
            </a:r>
            <a:r>
              <a:rPr lang="en-US" sz="2752">
                <a:solidFill>
                  <a:srgbClr val="2E2E2E"/>
                </a:solidFill>
                <a:latin typeface="Montserrat Classic Bold"/>
              </a:rPr>
              <a:t>  4.</a:t>
            </a:r>
            <a:r>
              <a:rPr lang="en-US" sz="2752">
                <a:solidFill>
                  <a:srgbClr val="2E2E2E"/>
                </a:solidFill>
                <a:latin typeface="Montserrat Classic Bold"/>
              </a:rPr>
              <a:t>Data storage</a:t>
            </a:r>
          </a:p>
          <a:p>
            <a:pPr>
              <a:lnSpc>
                <a:spcPts val="6882"/>
              </a:lnSpc>
            </a:pPr>
          </a:p>
          <a:p>
            <a:pPr>
              <a:lnSpc>
                <a:spcPts val="6882"/>
              </a:lnSpc>
            </a:pPr>
            <a:r>
              <a:rPr lang="en-US" sz="2752">
                <a:solidFill>
                  <a:srgbClr val="2E2E2E"/>
                </a:solidFill>
                <a:latin typeface="Montserrat Classic"/>
              </a:rPr>
              <a:t>   </a:t>
            </a:r>
            <a:r>
              <a:rPr lang="en-US" sz="2752">
                <a:solidFill>
                  <a:srgbClr val="2E2E2E"/>
                </a:solidFill>
                <a:latin typeface="Montserrat Classic Bold"/>
              </a:rPr>
              <a:t>5.Mobile application</a:t>
            </a:r>
            <a:r>
              <a:rPr lang="en-US" sz="2752">
                <a:solidFill>
                  <a:srgbClr val="2E2E2E"/>
                </a:solidFill>
                <a:latin typeface="Montserrat Classic Bold"/>
              </a:rPr>
              <a:t>  -- </a:t>
            </a:r>
            <a:r>
              <a:rPr lang="en-US" sz="2752">
                <a:solidFill>
                  <a:srgbClr val="2E2E2E"/>
                </a:solidFill>
                <a:latin typeface="Montserrat Classic"/>
              </a:rPr>
              <a:t>Flutter</a:t>
            </a:r>
          </a:p>
          <a:p>
            <a:pPr>
              <a:lnSpc>
                <a:spcPts val="6132"/>
              </a:lnSpc>
            </a:pPr>
          </a:p>
          <a:p>
            <a:pPr>
              <a:lnSpc>
                <a:spcPts val="5382"/>
              </a:lnSpc>
            </a:pPr>
          </a:p>
          <a:p>
            <a:pPr>
              <a:lnSpc>
                <a:spcPts val="5382"/>
              </a:lnSpc>
            </a:pPr>
          </a:p>
        </p:txBody>
      </p:sp>
      <p:sp>
        <p:nvSpPr>
          <p:cNvPr name="Freeform 4" id="4"/>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961670" y="3476374"/>
            <a:ext cx="305319" cy="831314"/>
          </a:xfrm>
          <a:custGeom>
            <a:avLst/>
            <a:gdLst/>
            <a:ahLst/>
            <a:cxnLst/>
            <a:rect r="r" b="b" t="t" l="l"/>
            <a:pathLst>
              <a:path h="831314" w="305319">
                <a:moveTo>
                  <a:pt x="0" y="0"/>
                </a:moveTo>
                <a:lnTo>
                  <a:pt x="305319" y="0"/>
                </a:lnTo>
                <a:lnTo>
                  <a:pt x="305319" y="831314"/>
                </a:lnTo>
                <a:lnTo>
                  <a:pt x="0" y="831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5386135" y="3892031"/>
            <a:ext cx="575534" cy="0"/>
          </a:xfrm>
          <a:prstGeom prst="line">
            <a:avLst/>
          </a:prstGeom>
          <a:ln cap="flat" w="38100">
            <a:solidFill>
              <a:srgbClr val="000000"/>
            </a:solidFill>
            <a:prstDash val="sysDot"/>
            <a:headEnd type="none" len="sm" w="sm"/>
            <a:tailEnd type="none" len="sm" w="sm"/>
          </a:ln>
        </p:spPr>
      </p:sp>
      <p:sp>
        <p:nvSpPr>
          <p:cNvPr name="TextBox 7" id="7"/>
          <p:cNvSpPr txBox="true"/>
          <p:nvPr/>
        </p:nvSpPr>
        <p:spPr>
          <a:xfrm rot="0">
            <a:off x="6114329" y="3428749"/>
            <a:ext cx="6036740" cy="1589405"/>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2E2E2E"/>
                </a:solidFill>
                <a:latin typeface="Montserrat Classic"/>
              </a:rPr>
              <a:t>AD8232 ECG Sensor</a:t>
            </a:r>
          </a:p>
          <a:p>
            <a:pPr marL="496571" indent="-248285" lvl="1">
              <a:lnSpc>
                <a:spcPts val="3220"/>
              </a:lnSpc>
              <a:buFont typeface="Arial"/>
              <a:buChar char="•"/>
            </a:pPr>
            <a:r>
              <a:rPr lang="en-US" sz="2300">
                <a:solidFill>
                  <a:srgbClr val="2E2E2E"/>
                </a:solidFill>
                <a:latin typeface="Montserrat Classic"/>
              </a:rPr>
              <a:t>Connect sensor to Arduino</a:t>
            </a:r>
          </a:p>
          <a:p>
            <a:pPr>
              <a:lnSpc>
                <a:spcPts val="3220"/>
              </a:lnSpc>
            </a:pPr>
          </a:p>
          <a:p>
            <a:pPr algn="ctr">
              <a:lnSpc>
                <a:spcPts val="3220"/>
              </a:lnSpc>
              <a:spcBef>
                <a:spcPct val="0"/>
              </a:spcBef>
            </a:pPr>
          </a:p>
        </p:txBody>
      </p:sp>
      <p:sp>
        <p:nvSpPr>
          <p:cNvPr name="AutoShape 8" id="8"/>
          <p:cNvSpPr/>
          <p:nvPr/>
        </p:nvSpPr>
        <p:spPr>
          <a:xfrm>
            <a:off x="4108995" y="5629745"/>
            <a:ext cx="575534" cy="0"/>
          </a:xfrm>
          <a:prstGeom prst="line">
            <a:avLst/>
          </a:prstGeom>
          <a:ln cap="flat" w="38100">
            <a:solidFill>
              <a:srgbClr val="000000"/>
            </a:solidFill>
            <a:prstDash val="sysDot"/>
            <a:headEnd type="none" len="sm" w="sm"/>
            <a:tailEnd type="none" len="sm" w="sm"/>
          </a:ln>
        </p:spPr>
      </p:sp>
      <p:sp>
        <p:nvSpPr>
          <p:cNvPr name="Freeform 9" id="9"/>
          <p:cNvSpPr/>
          <p:nvPr/>
        </p:nvSpPr>
        <p:spPr>
          <a:xfrm flipH="false" flipV="false" rot="0">
            <a:off x="4684529" y="4947510"/>
            <a:ext cx="501132" cy="1364470"/>
          </a:xfrm>
          <a:custGeom>
            <a:avLst/>
            <a:gdLst/>
            <a:ahLst/>
            <a:cxnLst/>
            <a:rect r="r" b="b" t="t" l="l"/>
            <a:pathLst>
              <a:path h="1364470" w="501132">
                <a:moveTo>
                  <a:pt x="0" y="0"/>
                </a:moveTo>
                <a:lnTo>
                  <a:pt x="501132" y="0"/>
                </a:lnTo>
                <a:lnTo>
                  <a:pt x="501132" y="1364470"/>
                </a:lnTo>
                <a:lnTo>
                  <a:pt x="0" y="1364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066180" y="4970529"/>
            <a:ext cx="5496873" cy="1189355"/>
          </a:xfrm>
          <a:prstGeom prst="rect">
            <a:avLst/>
          </a:prstGeom>
        </p:spPr>
        <p:txBody>
          <a:bodyPr anchor="t" rtlCol="false" tIns="0" lIns="0" bIns="0" rIns="0">
            <a:spAutoFit/>
          </a:bodyPr>
          <a:lstStyle/>
          <a:p>
            <a:pPr marL="496569" indent="-248284" lvl="1">
              <a:lnSpc>
                <a:spcPts val="3219"/>
              </a:lnSpc>
              <a:buFont typeface="Arial"/>
              <a:buChar char="•"/>
            </a:pPr>
            <a:r>
              <a:rPr lang="en-US" sz="2299">
                <a:solidFill>
                  <a:srgbClr val="2E2E2E"/>
                </a:solidFill>
                <a:latin typeface="Montserrat Classic"/>
              </a:rPr>
              <a:t>MQTT</a:t>
            </a:r>
          </a:p>
          <a:p>
            <a:pPr marL="496569" indent="-248284" lvl="1">
              <a:lnSpc>
                <a:spcPts val="3219"/>
              </a:lnSpc>
              <a:buFont typeface="Arial"/>
              <a:buChar char="•"/>
            </a:pPr>
            <a:r>
              <a:rPr lang="en-US" sz="2299">
                <a:solidFill>
                  <a:srgbClr val="2E2E2E"/>
                </a:solidFill>
                <a:latin typeface="Montserrat Classic"/>
              </a:rPr>
              <a:t>BUFFER</a:t>
            </a:r>
          </a:p>
          <a:p>
            <a:pPr marL="496569" indent="-248284" lvl="1">
              <a:lnSpc>
                <a:spcPts val="3219"/>
              </a:lnSpc>
              <a:buFont typeface="Arial"/>
              <a:buChar char="•"/>
            </a:pPr>
            <a:r>
              <a:rPr lang="en-US" sz="2299">
                <a:solidFill>
                  <a:srgbClr val="2E2E2E"/>
                </a:solidFill>
                <a:latin typeface="Montserrat Classic"/>
              </a:rPr>
              <a:t>R-PEAK DETECTION--Neurokit2</a:t>
            </a:r>
          </a:p>
        </p:txBody>
      </p:sp>
      <p:sp>
        <p:nvSpPr>
          <p:cNvPr name="AutoShape 11" id="11"/>
          <p:cNvSpPr/>
          <p:nvPr/>
        </p:nvSpPr>
        <p:spPr>
          <a:xfrm>
            <a:off x="3569891" y="7413880"/>
            <a:ext cx="575534" cy="0"/>
          </a:xfrm>
          <a:prstGeom prst="line">
            <a:avLst/>
          </a:prstGeom>
          <a:ln cap="flat" w="38100">
            <a:solidFill>
              <a:srgbClr val="000000"/>
            </a:solidFill>
            <a:prstDash val="sysDot"/>
            <a:headEnd type="none" len="sm" w="sm"/>
            <a:tailEnd type="none" len="sm" w="sm"/>
          </a:ln>
        </p:spPr>
      </p:sp>
      <p:sp>
        <p:nvSpPr>
          <p:cNvPr name="Freeform 12" id="12"/>
          <p:cNvSpPr/>
          <p:nvPr/>
        </p:nvSpPr>
        <p:spPr>
          <a:xfrm flipH="false" flipV="false" rot="0">
            <a:off x="4145425" y="7071714"/>
            <a:ext cx="251337" cy="684333"/>
          </a:xfrm>
          <a:custGeom>
            <a:avLst/>
            <a:gdLst/>
            <a:ahLst/>
            <a:cxnLst/>
            <a:rect r="r" b="b" t="t" l="l"/>
            <a:pathLst>
              <a:path h="684333" w="251337">
                <a:moveTo>
                  <a:pt x="0" y="0"/>
                </a:moveTo>
                <a:lnTo>
                  <a:pt x="251337" y="0"/>
                </a:lnTo>
                <a:lnTo>
                  <a:pt x="251337" y="684333"/>
                </a:lnTo>
                <a:lnTo>
                  <a:pt x="0" y="684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4204257" y="6995415"/>
            <a:ext cx="4992258" cy="789305"/>
          </a:xfrm>
          <a:prstGeom prst="rect">
            <a:avLst/>
          </a:prstGeom>
        </p:spPr>
        <p:txBody>
          <a:bodyPr anchor="t" rtlCol="false" tIns="0" lIns="0" bIns="0" rIns="0">
            <a:spAutoFit/>
          </a:bodyPr>
          <a:lstStyle/>
          <a:p>
            <a:pPr marL="496569" indent="-248284" lvl="1">
              <a:lnSpc>
                <a:spcPts val="3219"/>
              </a:lnSpc>
              <a:buFont typeface="Arial"/>
              <a:buChar char="•"/>
            </a:pPr>
            <a:r>
              <a:rPr lang="en-US" sz="2299">
                <a:solidFill>
                  <a:srgbClr val="2E2E2E"/>
                </a:solidFill>
                <a:latin typeface="Montserrat Classic"/>
              </a:rPr>
              <a:t>MongoDB Atlas</a:t>
            </a:r>
          </a:p>
          <a:p>
            <a:pPr marL="496569" indent="-248284" lvl="1">
              <a:lnSpc>
                <a:spcPts val="3219"/>
              </a:lnSpc>
              <a:buFont typeface="Arial"/>
              <a:buChar char="•"/>
            </a:pPr>
            <a:r>
              <a:rPr lang="en-US" sz="2299">
                <a:solidFill>
                  <a:srgbClr val="2E2E2E"/>
                </a:solidFill>
                <a:latin typeface="Montserrat Classic"/>
              </a:rPr>
              <a:t>PHYSIONET</a:t>
            </a:r>
          </a:p>
        </p:txBody>
      </p:sp>
      <p:sp>
        <p:nvSpPr>
          <p:cNvPr name="AutoShape 14" id="14"/>
          <p:cNvSpPr/>
          <p:nvPr/>
        </p:nvSpPr>
        <p:spPr>
          <a:xfrm>
            <a:off x="6266989" y="9145116"/>
            <a:ext cx="575534" cy="0"/>
          </a:xfrm>
          <a:prstGeom prst="line">
            <a:avLst/>
          </a:prstGeom>
          <a:ln cap="flat" w="38100">
            <a:solidFill>
              <a:srgbClr val="000000"/>
            </a:solidFill>
            <a:prstDash val="sysDot"/>
            <a:headEnd type="none" len="sm" w="sm"/>
            <a:tailEnd type="none" len="sm" w="sm"/>
          </a:ln>
        </p:spPr>
      </p:sp>
      <p:sp>
        <p:nvSpPr>
          <p:cNvPr name="Freeform 15" id="15"/>
          <p:cNvSpPr/>
          <p:nvPr/>
        </p:nvSpPr>
        <p:spPr>
          <a:xfrm flipH="false" flipV="false" rot="0">
            <a:off x="6842523" y="8586989"/>
            <a:ext cx="409970" cy="1116254"/>
          </a:xfrm>
          <a:custGeom>
            <a:avLst/>
            <a:gdLst/>
            <a:ahLst/>
            <a:cxnLst/>
            <a:rect r="r" b="b" t="t" l="l"/>
            <a:pathLst>
              <a:path h="1116254" w="409970">
                <a:moveTo>
                  <a:pt x="0" y="0"/>
                </a:moveTo>
                <a:lnTo>
                  <a:pt x="409969" y="0"/>
                </a:lnTo>
                <a:lnTo>
                  <a:pt x="409969" y="1116254"/>
                </a:lnTo>
                <a:lnTo>
                  <a:pt x="0" y="1116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047508" y="8539364"/>
            <a:ext cx="4992258" cy="1589405"/>
          </a:xfrm>
          <a:prstGeom prst="rect">
            <a:avLst/>
          </a:prstGeom>
        </p:spPr>
        <p:txBody>
          <a:bodyPr anchor="t" rtlCol="false" tIns="0" lIns="0" bIns="0" rIns="0">
            <a:spAutoFit/>
          </a:bodyPr>
          <a:lstStyle/>
          <a:p>
            <a:pPr marL="496569" indent="-248284" lvl="1">
              <a:lnSpc>
                <a:spcPts val="3219"/>
              </a:lnSpc>
              <a:buFont typeface="Arial"/>
              <a:buChar char="•"/>
            </a:pPr>
            <a:r>
              <a:rPr lang="en-US" sz="2299">
                <a:solidFill>
                  <a:srgbClr val="2E2E2E"/>
                </a:solidFill>
                <a:latin typeface="Montserrat Classic"/>
              </a:rPr>
              <a:t>Live ECG data</a:t>
            </a:r>
          </a:p>
          <a:p>
            <a:pPr marL="496569" indent="-248284" lvl="1">
              <a:lnSpc>
                <a:spcPts val="3219"/>
              </a:lnSpc>
              <a:buFont typeface="Arial"/>
              <a:buChar char="•"/>
            </a:pPr>
            <a:r>
              <a:rPr lang="en-US" sz="2299">
                <a:solidFill>
                  <a:srgbClr val="2E2E2E"/>
                </a:solidFill>
                <a:latin typeface="Montserrat Classic"/>
              </a:rPr>
              <a:t>Alarm</a:t>
            </a:r>
          </a:p>
          <a:p>
            <a:pPr marL="496569" indent="-248284" lvl="1">
              <a:lnSpc>
                <a:spcPts val="3219"/>
              </a:lnSpc>
              <a:buFont typeface="Arial"/>
              <a:buChar char="•"/>
            </a:pPr>
            <a:r>
              <a:rPr lang="en-US" sz="2299">
                <a:solidFill>
                  <a:srgbClr val="2E2E2E"/>
                </a:solidFill>
                <a:latin typeface="Montserrat Classic"/>
              </a:rPr>
              <a:t>Historical data</a:t>
            </a:r>
          </a:p>
          <a:p>
            <a:pPr algn="l">
              <a:lnSpc>
                <a:spcPts val="3219"/>
              </a:lnSpc>
            </a:pPr>
          </a:p>
        </p:txBody>
      </p:sp>
      <p:sp>
        <p:nvSpPr>
          <p:cNvPr name="AutoShape 17" id="17"/>
          <p:cNvSpPr/>
          <p:nvPr/>
        </p:nvSpPr>
        <p:spPr>
          <a:xfrm>
            <a:off x="3467809" y="3060376"/>
            <a:ext cx="575534" cy="0"/>
          </a:xfrm>
          <a:prstGeom prst="line">
            <a:avLst/>
          </a:prstGeom>
          <a:ln cap="flat" w="38100">
            <a:solidFill>
              <a:srgbClr val="000000"/>
            </a:solidFill>
            <a:prstDash val="sysDot"/>
            <a:headEnd type="none" len="sm" w="sm"/>
            <a:tailEnd type="none" len="sm" w="sm"/>
          </a:ln>
        </p:spPr>
      </p:sp>
      <p:sp>
        <p:nvSpPr>
          <p:cNvPr name="TextBox 18" id="18"/>
          <p:cNvSpPr txBox="true"/>
          <p:nvPr/>
        </p:nvSpPr>
        <p:spPr>
          <a:xfrm rot="0">
            <a:off x="3989552" y="2853684"/>
            <a:ext cx="3346798" cy="389255"/>
          </a:xfrm>
          <a:prstGeom prst="rect">
            <a:avLst/>
          </a:prstGeom>
        </p:spPr>
        <p:txBody>
          <a:bodyPr anchor="t" rtlCol="false" tIns="0" lIns="0" bIns="0" rIns="0">
            <a:spAutoFit/>
          </a:bodyPr>
          <a:lstStyle/>
          <a:p>
            <a:pPr>
              <a:lnSpc>
                <a:spcPts val="3219"/>
              </a:lnSpc>
              <a:spcBef>
                <a:spcPct val="0"/>
              </a:spcBef>
            </a:pPr>
            <a:r>
              <a:rPr lang="en-US" sz="2299">
                <a:solidFill>
                  <a:srgbClr val="2E2E2E"/>
                </a:solidFill>
                <a:latin typeface="Montserrat Classic"/>
              </a:rPr>
              <a:t>Context , Architecture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16159" y="4242683"/>
            <a:ext cx="12527012" cy="4425609"/>
          </a:xfrm>
          <a:custGeom>
            <a:avLst/>
            <a:gdLst/>
            <a:ahLst/>
            <a:cxnLst/>
            <a:rect r="r" b="b" t="t" l="l"/>
            <a:pathLst>
              <a:path h="4425609" w="12527012">
                <a:moveTo>
                  <a:pt x="0" y="0"/>
                </a:moveTo>
                <a:lnTo>
                  <a:pt x="12527012" y="0"/>
                </a:lnTo>
                <a:lnTo>
                  <a:pt x="12527012" y="4425609"/>
                </a:lnTo>
                <a:lnTo>
                  <a:pt x="0" y="4425609"/>
                </a:lnTo>
                <a:lnTo>
                  <a:pt x="0" y="0"/>
                </a:lnTo>
                <a:close/>
              </a:path>
            </a:pathLst>
          </a:custGeom>
          <a:blipFill>
            <a:blip r:embed="rId6"/>
            <a:stretch>
              <a:fillRect l="-4448" t="-28199" r="0" b="-4842"/>
            </a:stretch>
          </a:blipFill>
        </p:spPr>
      </p:sp>
      <p:sp>
        <p:nvSpPr>
          <p:cNvPr name="TextBox 5" id="5"/>
          <p:cNvSpPr txBox="true"/>
          <p:nvPr/>
        </p:nvSpPr>
        <p:spPr>
          <a:xfrm rot="0">
            <a:off x="661208" y="594043"/>
            <a:ext cx="7110543" cy="1012189"/>
          </a:xfrm>
          <a:prstGeom prst="rect">
            <a:avLst/>
          </a:prstGeom>
        </p:spPr>
        <p:txBody>
          <a:bodyPr anchor="t" rtlCol="false" tIns="0" lIns="0" bIns="0" rIns="0">
            <a:spAutoFit/>
          </a:bodyPr>
          <a:lstStyle/>
          <a:p>
            <a:pPr>
              <a:lnSpc>
                <a:spcPts val="7599"/>
              </a:lnSpc>
            </a:pPr>
            <a:r>
              <a:rPr lang="en-US" sz="7599">
                <a:solidFill>
                  <a:srgbClr val="004AAD"/>
                </a:solidFill>
                <a:latin typeface="Montserrat Classic Bold"/>
              </a:rPr>
              <a:t>ALARM</a:t>
            </a:r>
          </a:p>
        </p:txBody>
      </p:sp>
      <p:sp>
        <p:nvSpPr>
          <p:cNvPr name="TextBox 6" id="6"/>
          <p:cNvSpPr txBox="true"/>
          <p:nvPr/>
        </p:nvSpPr>
        <p:spPr>
          <a:xfrm rot="0">
            <a:off x="1028700" y="2274741"/>
            <a:ext cx="16230600" cy="1539984"/>
          </a:xfrm>
          <a:prstGeom prst="rect">
            <a:avLst/>
          </a:prstGeom>
        </p:spPr>
        <p:txBody>
          <a:bodyPr anchor="t" rtlCol="false" tIns="0" lIns="0" bIns="0" rIns="0">
            <a:spAutoFit/>
          </a:bodyPr>
          <a:lstStyle/>
          <a:p>
            <a:pPr>
              <a:lnSpc>
                <a:spcPts val="4096"/>
              </a:lnSpc>
              <a:spcBef>
                <a:spcPct val="0"/>
              </a:spcBef>
            </a:pPr>
            <a:r>
              <a:rPr lang="en-US" sz="2925">
                <a:solidFill>
                  <a:srgbClr val="000000"/>
                </a:solidFill>
                <a:latin typeface="Montserrat Classic"/>
              </a:rPr>
              <a:t>The BPM data stored in the database are visually alerts users if the BPM falls below 60 or exceeds 100. This visual indication uses colours, showing red for abnormal BPM values and green for normal ones.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80786" y="4144624"/>
            <a:ext cx="6796134" cy="3048362"/>
          </a:xfrm>
          <a:custGeom>
            <a:avLst/>
            <a:gdLst/>
            <a:ahLst/>
            <a:cxnLst/>
            <a:rect r="r" b="b" t="t" l="l"/>
            <a:pathLst>
              <a:path h="3048362" w="6796134">
                <a:moveTo>
                  <a:pt x="0" y="0"/>
                </a:moveTo>
                <a:lnTo>
                  <a:pt x="6796134" y="0"/>
                </a:lnTo>
                <a:lnTo>
                  <a:pt x="6796134" y="3048362"/>
                </a:lnTo>
                <a:lnTo>
                  <a:pt x="0" y="3048362"/>
                </a:lnTo>
                <a:lnTo>
                  <a:pt x="0" y="0"/>
                </a:lnTo>
                <a:close/>
              </a:path>
            </a:pathLst>
          </a:custGeom>
          <a:blipFill>
            <a:blip r:embed="rId8"/>
            <a:stretch>
              <a:fillRect l="-3679" t="0" r="0" b="-4016"/>
            </a:stretch>
          </a:blipFill>
        </p:spPr>
      </p:sp>
      <p:sp>
        <p:nvSpPr>
          <p:cNvPr name="Freeform 6" id="6"/>
          <p:cNvSpPr/>
          <p:nvPr/>
        </p:nvSpPr>
        <p:spPr>
          <a:xfrm flipH="false" flipV="false" rot="0">
            <a:off x="8913442" y="4144624"/>
            <a:ext cx="6779276" cy="3048362"/>
          </a:xfrm>
          <a:custGeom>
            <a:avLst/>
            <a:gdLst/>
            <a:ahLst/>
            <a:cxnLst/>
            <a:rect r="r" b="b" t="t" l="l"/>
            <a:pathLst>
              <a:path h="3048362" w="6779276">
                <a:moveTo>
                  <a:pt x="0" y="0"/>
                </a:moveTo>
                <a:lnTo>
                  <a:pt x="6779276" y="0"/>
                </a:lnTo>
                <a:lnTo>
                  <a:pt x="6779276" y="3048362"/>
                </a:lnTo>
                <a:lnTo>
                  <a:pt x="0" y="3048362"/>
                </a:lnTo>
                <a:lnTo>
                  <a:pt x="0" y="0"/>
                </a:lnTo>
                <a:close/>
              </a:path>
            </a:pathLst>
          </a:custGeom>
          <a:blipFill>
            <a:blip r:embed="rId9"/>
            <a:stretch>
              <a:fillRect l="-4091" t="0" r="0" b="-4170"/>
            </a:stretch>
          </a:blipFill>
        </p:spPr>
      </p:sp>
      <p:sp>
        <p:nvSpPr>
          <p:cNvPr name="Freeform 7" id="7"/>
          <p:cNvSpPr/>
          <p:nvPr/>
        </p:nvSpPr>
        <p:spPr>
          <a:xfrm flipH="false" flipV="false" rot="0">
            <a:off x="880786" y="7224614"/>
            <a:ext cx="6796134" cy="2967990"/>
          </a:xfrm>
          <a:custGeom>
            <a:avLst/>
            <a:gdLst/>
            <a:ahLst/>
            <a:cxnLst/>
            <a:rect r="r" b="b" t="t" l="l"/>
            <a:pathLst>
              <a:path h="2967990" w="6796134">
                <a:moveTo>
                  <a:pt x="0" y="0"/>
                </a:moveTo>
                <a:lnTo>
                  <a:pt x="6796134" y="0"/>
                </a:lnTo>
                <a:lnTo>
                  <a:pt x="6796134" y="2967990"/>
                </a:lnTo>
                <a:lnTo>
                  <a:pt x="0" y="2967990"/>
                </a:lnTo>
                <a:lnTo>
                  <a:pt x="0" y="0"/>
                </a:lnTo>
                <a:close/>
              </a:path>
            </a:pathLst>
          </a:custGeom>
          <a:blipFill>
            <a:blip r:embed="rId10"/>
            <a:stretch>
              <a:fillRect l="-3914" t="0" r="0" b="-7075"/>
            </a:stretch>
          </a:blipFill>
        </p:spPr>
      </p:sp>
      <p:sp>
        <p:nvSpPr>
          <p:cNvPr name="Freeform 8" id="8"/>
          <p:cNvSpPr/>
          <p:nvPr/>
        </p:nvSpPr>
        <p:spPr>
          <a:xfrm flipH="false" flipV="false" rot="0">
            <a:off x="9089670" y="7256241"/>
            <a:ext cx="6426821" cy="2904736"/>
          </a:xfrm>
          <a:custGeom>
            <a:avLst/>
            <a:gdLst/>
            <a:ahLst/>
            <a:cxnLst/>
            <a:rect r="r" b="b" t="t" l="l"/>
            <a:pathLst>
              <a:path h="2904736" w="6426821">
                <a:moveTo>
                  <a:pt x="0" y="0"/>
                </a:moveTo>
                <a:lnTo>
                  <a:pt x="6426821" y="0"/>
                </a:lnTo>
                <a:lnTo>
                  <a:pt x="6426821" y="2904736"/>
                </a:lnTo>
                <a:lnTo>
                  <a:pt x="0" y="2904736"/>
                </a:lnTo>
                <a:lnTo>
                  <a:pt x="0" y="0"/>
                </a:lnTo>
                <a:close/>
              </a:path>
            </a:pathLst>
          </a:custGeom>
          <a:blipFill>
            <a:blip r:embed="rId11"/>
            <a:stretch>
              <a:fillRect l="-4627" t="0" r="0" b="-4170"/>
            </a:stretch>
          </a:blipFill>
        </p:spPr>
      </p:sp>
      <p:sp>
        <p:nvSpPr>
          <p:cNvPr name="TextBox 9" id="9"/>
          <p:cNvSpPr txBox="true"/>
          <p:nvPr/>
        </p:nvSpPr>
        <p:spPr>
          <a:xfrm rot="0">
            <a:off x="648579" y="594043"/>
            <a:ext cx="9948875" cy="1012189"/>
          </a:xfrm>
          <a:prstGeom prst="rect">
            <a:avLst/>
          </a:prstGeom>
        </p:spPr>
        <p:txBody>
          <a:bodyPr anchor="t" rtlCol="false" tIns="0" lIns="0" bIns="0" rIns="0">
            <a:spAutoFit/>
          </a:bodyPr>
          <a:lstStyle/>
          <a:p>
            <a:pPr>
              <a:lnSpc>
                <a:spcPts val="7599"/>
              </a:lnSpc>
            </a:pPr>
            <a:r>
              <a:rPr lang="en-US" sz="7599">
                <a:solidFill>
                  <a:srgbClr val="004AAD"/>
                </a:solidFill>
                <a:latin typeface="Montserrat Classic Bold"/>
              </a:rPr>
              <a:t>HISTORY</a:t>
            </a:r>
          </a:p>
        </p:txBody>
      </p:sp>
      <p:sp>
        <p:nvSpPr>
          <p:cNvPr name="TextBox 10" id="10"/>
          <p:cNvSpPr txBox="true"/>
          <p:nvPr/>
        </p:nvSpPr>
        <p:spPr>
          <a:xfrm rot="0">
            <a:off x="880786" y="2406674"/>
            <a:ext cx="16065314" cy="1424092"/>
          </a:xfrm>
          <a:prstGeom prst="rect">
            <a:avLst/>
          </a:prstGeom>
        </p:spPr>
        <p:txBody>
          <a:bodyPr anchor="t" rtlCol="false" tIns="0" lIns="0" bIns="0" rIns="0">
            <a:spAutoFit/>
          </a:bodyPr>
          <a:lstStyle/>
          <a:p>
            <a:pPr>
              <a:lnSpc>
                <a:spcPts val="3824"/>
              </a:lnSpc>
              <a:spcBef>
                <a:spcPct val="0"/>
              </a:spcBef>
            </a:pPr>
            <a:r>
              <a:rPr lang="en-US" sz="2731">
                <a:solidFill>
                  <a:srgbClr val="000000"/>
                </a:solidFill>
                <a:latin typeface="Montserrat Classic"/>
              </a:rPr>
              <a:t>The Storage part of the application retrieves stored ECG samples from MongoDB Atlas using the MongoDB connection string. It allows users to view the ECG signal in graphical form, presenting images of the signal for the last 500 samples stored in the buffer.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648027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297701" y="384797"/>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72591" y="881776"/>
            <a:ext cx="811530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CONCLUSION</a:t>
            </a:r>
          </a:p>
        </p:txBody>
      </p:sp>
      <p:sp>
        <p:nvSpPr>
          <p:cNvPr name="Freeform 5" id="5"/>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0584" y="3303988"/>
            <a:ext cx="18409168" cy="2600542"/>
          </a:xfrm>
          <a:prstGeom prst="rect">
            <a:avLst/>
          </a:prstGeom>
        </p:spPr>
        <p:txBody>
          <a:bodyPr anchor="t" rtlCol="false" tIns="0" lIns="0" bIns="0" rIns="0">
            <a:spAutoFit/>
          </a:bodyPr>
          <a:lstStyle/>
          <a:p>
            <a:pPr algn="ctr">
              <a:lnSpc>
                <a:spcPts val="4188"/>
              </a:lnSpc>
            </a:pPr>
            <a:r>
              <a:rPr lang="en-US" sz="2991">
                <a:solidFill>
                  <a:srgbClr val="000000"/>
                </a:solidFill>
                <a:latin typeface="Montserrat Classic"/>
              </a:rPr>
              <a:t>In summary, the project successfully integrates hardware, communication protocols, data processing algorithms, and cloud-based storage for a comprehensive ECG monitoring system. It holds potential applications in preventive healthcare and personalized fitness tracking.</a:t>
            </a:r>
          </a:p>
          <a:p>
            <a:pPr algn="ctr">
              <a:lnSpc>
                <a:spcPts val="4188"/>
              </a:lnSpc>
            </a:pPr>
          </a:p>
          <a:p>
            <a:pPr algn="ctr">
              <a:lnSpc>
                <a:spcPts val="4188"/>
              </a:lnSpc>
              <a:spcBef>
                <a:spcPct val="0"/>
              </a:spcBef>
            </a:pPr>
          </a:p>
        </p:txBody>
      </p:sp>
      <p:sp>
        <p:nvSpPr>
          <p:cNvPr name="TextBox 7" id="7"/>
          <p:cNvSpPr txBox="true"/>
          <p:nvPr/>
        </p:nvSpPr>
        <p:spPr>
          <a:xfrm rot="0">
            <a:off x="0" y="5939474"/>
            <a:ext cx="18005289" cy="101219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Montserrat Classic"/>
              </a:rPr>
              <a:t>Moving forward, the project could enhance signal processing with machine learning, broaden compatibility with different ECG devices, and improve the user interface.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1488" y="760097"/>
            <a:ext cx="85725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CHALLENGES</a:t>
            </a:r>
          </a:p>
        </p:txBody>
      </p:sp>
      <p:sp>
        <p:nvSpPr>
          <p:cNvPr name="Freeform 4" id="4"/>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71488" y="2622160"/>
            <a:ext cx="17716512" cy="6646545"/>
          </a:xfrm>
          <a:prstGeom prst="rect">
            <a:avLst/>
          </a:prstGeom>
        </p:spPr>
        <p:txBody>
          <a:bodyPr anchor="t" rtlCol="false" tIns="0" lIns="0" bIns="0" rIns="0">
            <a:spAutoFit/>
          </a:bodyPr>
          <a:lstStyle/>
          <a:p>
            <a:pPr>
              <a:lnSpc>
                <a:spcPts val="3779"/>
              </a:lnSpc>
            </a:pPr>
            <a:r>
              <a:rPr lang="en-US" sz="2699">
                <a:solidFill>
                  <a:srgbClr val="000000"/>
                </a:solidFill>
                <a:latin typeface="Montserrat Classic Bold"/>
              </a:rPr>
              <a:t>Detection of R Peak: </a:t>
            </a:r>
            <a:r>
              <a:rPr lang="en-US" sz="2699">
                <a:solidFill>
                  <a:srgbClr val="000000"/>
                </a:solidFill>
                <a:latin typeface="Montserrat Classic"/>
              </a:rPr>
              <a:t>Ensuring accurate detection of R peaks in ECG signals, especially in the presence of noise.</a:t>
            </a:r>
          </a:p>
          <a:p>
            <a:pPr>
              <a:lnSpc>
                <a:spcPts val="3779"/>
              </a:lnSpc>
            </a:pPr>
          </a:p>
          <a:p>
            <a:pPr>
              <a:lnSpc>
                <a:spcPts val="3779"/>
              </a:lnSpc>
            </a:pPr>
            <a:r>
              <a:rPr lang="en-US" sz="2699">
                <a:solidFill>
                  <a:srgbClr val="000000"/>
                </a:solidFill>
                <a:latin typeface="Montserrat Classic Bold"/>
              </a:rPr>
              <a:t>Calculation of BPM:</a:t>
            </a:r>
            <a:r>
              <a:rPr lang="en-US" sz="2699">
                <a:solidFill>
                  <a:srgbClr val="000000"/>
                </a:solidFill>
                <a:latin typeface="Montserrat Classic"/>
              </a:rPr>
              <a:t> Accurately calculating heart rate (BPM) from the detected R peaks while considering variable signal quality.</a:t>
            </a:r>
          </a:p>
          <a:p>
            <a:pPr>
              <a:lnSpc>
                <a:spcPts val="3779"/>
              </a:lnSpc>
            </a:pPr>
          </a:p>
          <a:p>
            <a:pPr>
              <a:lnSpc>
                <a:spcPts val="3779"/>
              </a:lnSpc>
            </a:pPr>
            <a:r>
              <a:rPr lang="en-US" sz="2699">
                <a:solidFill>
                  <a:srgbClr val="000000"/>
                </a:solidFill>
                <a:latin typeface="Montserrat Classic Bold"/>
              </a:rPr>
              <a:t>Live Data Display in Flutter Application:</a:t>
            </a:r>
            <a:r>
              <a:rPr lang="en-US" sz="2699">
                <a:solidFill>
                  <a:srgbClr val="000000"/>
                </a:solidFill>
                <a:latin typeface="Montserrat Classic"/>
              </a:rPr>
              <a:t> Achieving real-time data visualization in a Flutter application for a seamless user experience.</a:t>
            </a:r>
          </a:p>
          <a:p>
            <a:pPr>
              <a:lnSpc>
                <a:spcPts val="3779"/>
              </a:lnSpc>
            </a:pPr>
          </a:p>
          <a:p>
            <a:pPr>
              <a:lnSpc>
                <a:spcPts val="3779"/>
              </a:lnSpc>
            </a:pPr>
            <a:r>
              <a:rPr lang="en-US" sz="2699">
                <a:solidFill>
                  <a:srgbClr val="000000"/>
                </a:solidFill>
                <a:latin typeface="Montserrat Classic Bold"/>
              </a:rPr>
              <a:t>Sensor Issues: </a:t>
            </a:r>
            <a:r>
              <a:rPr lang="en-US" sz="2699">
                <a:solidFill>
                  <a:srgbClr val="000000"/>
                </a:solidFill>
                <a:latin typeface="Montserrat Classic"/>
              </a:rPr>
              <a:t>Addressing potential issues with the ECG sensor, such as signal artifacts or connectivity problems.</a:t>
            </a:r>
          </a:p>
          <a:p>
            <a:pPr>
              <a:lnSpc>
                <a:spcPts val="3779"/>
              </a:lnSpc>
            </a:pPr>
          </a:p>
          <a:p>
            <a:pPr algn="l">
              <a:lnSpc>
                <a:spcPts val="3779"/>
              </a:lnSpc>
            </a:pPr>
          </a:p>
          <a:p>
            <a:pPr algn="ctr">
              <a:lnSpc>
                <a:spcPts val="377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314450"/>
            <a:ext cx="10680413" cy="3939488"/>
          </a:xfrm>
          <a:prstGeom prst="rect">
            <a:avLst/>
          </a:prstGeom>
        </p:spPr>
        <p:txBody>
          <a:bodyPr anchor="t" rtlCol="false" tIns="0" lIns="0" bIns="0" rIns="0">
            <a:spAutoFit/>
          </a:bodyPr>
          <a:lstStyle/>
          <a:p>
            <a:pPr>
              <a:lnSpc>
                <a:spcPts val="15181"/>
              </a:lnSpc>
            </a:pPr>
            <a:r>
              <a:rPr lang="en-US" sz="15181" spc="-516">
                <a:solidFill>
                  <a:srgbClr val="004AAD"/>
                </a:solidFill>
                <a:latin typeface="Montserrat Classic Bold"/>
              </a:rPr>
              <a:t>THANK YOU</a:t>
            </a:r>
          </a:p>
        </p:txBody>
      </p:sp>
      <p:sp>
        <p:nvSpPr>
          <p:cNvPr name="Freeform 3" id="3"/>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795" y="4303674"/>
            <a:ext cx="6711935" cy="3140987"/>
          </a:xfrm>
          <a:custGeom>
            <a:avLst/>
            <a:gdLst/>
            <a:ahLst/>
            <a:cxnLst/>
            <a:rect r="r" b="b" t="t" l="l"/>
            <a:pathLst>
              <a:path h="3140987" w="6711935">
                <a:moveTo>
                  <a:pt x="0" y="0"/>
                </a:moveTo>
                <a:lnTo>
                  <a:pt x="6711935" y="0"/>
                </a:lnTo>
                <a:lnTo>
                  <a:pt x="6711935" y="3140987"/>
                </a:lnTo>
                <a:lnTo>
                  <a:pt x="0" y="3140987"/>
                </a:lnTo>
                <a:lnTo>
                  <a:pt x="0" y="0"/>
                </a:lnTo>
                <a:close/>
              </a:path>
            </a:pathLst>
          </a:custGeom>
          <a:blipFill>
            <a:blip r:embed="rId2"/>
            <a:stretch>
              <a:fillRect l="-13972" t="0" r="-880" b="0"/>
            </a:stretch>
          </a:blipFill>
        </p:spPr>
      </p:sp>
      <p:sp>
        <p:nvSpPr>
          <p:cNvPr name="Freeform 3" id="3"/>
          <p:cNvSpPr/>
          <p:nvPr/>
        </p:nvSpPr>
        <p:spPr>
          <a:xfrm flipH="false" flipV="false" rot="0">
            <a:off x="11028094" y="5314706"/>
            <a:ext cx="2939707" cy="1009023"/>
          </a:xfrm>
          <a:custGeom>
            <a:avLst/>
            <a:gdLst/>
            <a:ahLst/>
            <a:cxnLst/>
            <a:rect r="r" b="b" t="t" l="l"/>
            <a:pathLst>
              <a:path h="1009023" w="2939707">
                <a:moveTo>
                  <a:pt x="0" y="0"/>
                </a:moveTo>
                <a:lnTo>
                  <a:pt x="2939707" y="0"/>
                </a:lnTo>
                <a:lnTo>
                  <a:pt x="2939707" y="1009023"/>
                </a:lnTo>
                <a:lnTo>
                  <a:pt x="0" y="1009023"/>
                </a:lnTo>
                <a:lnTo>
                  <a:pt x="0" y="0"/>
                </a:lnTo>
                <a:close/>
              </a:path>
            </a:pathLst>
          </a:custGeom>
          <a:blipFill>
            <a:blip r:embed="rId3"/>
            <a:stretch>
              <a:fillRect l="0" t="0" r="0" b="0"/>
            </a:stretch>
          </a:blipFill>
        </p:spPr>
      </p:sp>
      <p:sp>
        <p:nvSpPr>
          <p:cNvPr name="AutoShape 4" id="4"/>
          <p:cNvSpPr/>
          <p:nvPr/>
        </p:nvSpPr>
        <p:spPr>
          <a:xfrm>
            <a:off x="6823730" y="5183192"/>
            <a:ext cx="3246120" cy="636025"/>
          </a:xfrm>
          <a:prstGeom prst="line">
            <a:avLst/>
          </a:prstGeom>
          <a:ln cap="flat" w="38100">
            <a:solidFill>
              <a:srgbClr val="EE3534"/>
            </a:solidFill>
            <a:prstDash val="solid"/>
            <a:headEnd type="none" len="sm" w="sm"/>
            <a:tailEnd type="arrow" len="sm" w="med"/>
          </a:ln>
        </p:spPr>
      </p:sp>
      <p:sp>
        <p:nvSpPr>
          <p:cNvPr name="Freeform 5" id="5"/>
          <p:cNvSpPr/>
          <p:nvPr/>
        </p:nvSpPr>
        <p:spPr>
          <a:xfrm flipH="false" flipV="false" rot="0">
            <a:off x="8468576" y="5603045"/>
            <a:ext cx="1601274" cy="432344"/>
          </a:xfrm>
          <a:custGeom>
            <a:avLst/>
            <a:gdLst/>
            <a:ahLst/>
            <a:cxnLst/>
            <a:rect r="r" b="b" t="t" l="l"/>
            <a:pathLst>
              <a:path h="432344" w="1601274">
                <a:moveTo>
                  <a:pt x="0" y="0"/>
                </a:moveTo>
                <a:lnTo>
                  <a:pt x="1601274" y="0"/>
                </a:lnTo>
                <a:lnTo>
                  <a:pt x="1601274" y="432344"/>
                </a:lnTo>
                <a:lnTo>
                  <a:pt x="0" y="432344"/>
                </a:lnTo>
                <a:lnTo>
                  <a:pt x="0" y="0"/>
                </a:lnTo>
                <a:close/>
              </a:path>
            </a:pathLst>
          </a:custGeom>
          <a:blipFill>
            <a:blip r:embed="rId4"/>
            <a:stretch>
              <a:fillRect l="0" t="0" r="0" b="0"/>
            </a:stretch>
          </a:blipFill>
        </p:spPr>
      </p:sp>
      <p:sp>
        <p:nvSpPr>
          <p:cNvPr name="AutoShape 6" id="6"/>
          <p:cNvSpPr/>
          <p:nvPr/>
        </p:nvSpPr>
        <p:spPr>
          <a:xfrm>
            <a:off x="10069850" y="5819217"/>
            <a:ext cx="958244" cy="0"/>
          </a:xfrm>
          <a:prstGeom prst="line">
            <a:avLst/>
          </a:prstGeom>
          <a:ln cap="flat" w="38100">
            <a:solidFill>
              <a:srgbClr val="EE3534"/>
            </a:solidFill>
            <a:prstDash val="solid"/>
            <a:headEnd type="none" len="sm" w="sm"/>
            <a:tailEnd type="none" len="sm" w="sm"/>
          </a:ln>
        </p:spPr>
      </p:sp>
      <p:sp>
        <p:nvSpPr>
          <p:cNvPr name="Freeform 7" id="7"/>
          <p:cNvSpPr/>
          <p:nvPr/>
        </p:nvSpPr>
        <p:spPr>
          <a:xfrm flipH="false" flipV="false" rot="0">
            <a:off x="4765594" y="9070569"/>
            <a:ext cx="2553098" cy="588271"/>
          </a:xfrm>
          <a:custGeom>
            <a:avLst/>
            <a:gdLst/>
            <a:ahLst/>
            <a:cxnLst/>
            <a:rect r="r" b="b" t="t" l="l"/>
            <a:pathLst>
              <a:path h="588271" w="2553098">
                <a:moveTo>
                  <a:pt x="0" y="0"/>
                </a:moveTo>
                <a:lnTo>
                  <a:pt x="2553098" y="0"/>
                </a:lnTo>
                <a:lnTo>
                  <a:pt x="2553098" y="588271"/>
                </a:lnTo>
                <a:lnTo>
                  <a:pt x="0" y="588271"/>
                </a:lnTo>
                <a:lnTo>
                  <a:pt x="0" y="0"/>
                </a:lnTo>
                <a:close/>
              </a:path>
            </a:pathLst>
          </a:custGeom>
          <a:blipFill>
            <a:blip r:embed="rId5"/>
            <a:stretch>
              <a:fillRect l="0" t="0" r="0" b="0"/>
            </a:stretch>
          </a:blipFill>
        </p:spPr>
      </p:sp>
      <p:sp>
        <p:nvSpPr>
          <p:cNvPr name="Freeform 8" id="8"/>
          <p:cNvSpPr/>
          <p:nvPr/>
        </p:nvSpPr>
        <p:spPr>
          <a:xfrm flipH="false" flipV="false" rot="0">
            <a:off x="5222456" y="7846828"/>
            <a:ext cx="1601274" cy="432344"/>
          </a:xfrm>
          <a:custGeom>
            <a:avLst/>
            <a:gdLst/>
            <a:ahLst/>
            <a:cxnLst/>
            <a:rect r="r" b="b" t="t" l="l"/>
            <a:pathLst>
              <a:path h="432344" w="1601274">
                <a:moveTo>
                  <a:pt x="0" y="0"/>
                </a:moveTo>
                <a:lnTo>
                  <a:pt x="1601274" y="0"/>
                </a:lnTo>
                <a:lnTo>
                  <a:pt x="1601274" y="432344"/>
                </a:lnTo>
                <a:lnTo>
                  <a:pt x="0" y="432344"/>
                </a:lnTo>
                <a:lnTo>
                  <a:pt x="0" y="0"/>
                </a:lnTo>
                <a:close/>
              </a:path>
            </a:pathLst>
          </a:custGeom>
          <a:blipFill>
            <a:blip r:embed="rId4"/>
            <a:stretch>
              <a:fillRect l="0" t="0" r="0" b="0"/>
            </a:stretch>
          </a:blipFill>
        </p:spPr>
      </p:sp>
      <p:sp>
        <p:nvSpPr>
          <p:cNvPr name="AutoShape 9" id="9"/>
          <p:cNvSpPr/>
          <p:nvPr/>
        </p:nvSpPr>
        <p:spPr>
          <a:xfrm>
            <a:off x="6023093" y="7463711"/>
            <a:ext cx="0" cy="383117"/>
          </a:xfrm>
          <a:prstGeom prst="line">
            <a:avLst/>
          </a:prstGeom>
          <a:ln cap="flat" w="38100">
            <a:solidFill>
              <a:srgbClr val="000000"/>
            </a:solidFill>
            <a:prstDash val="solid"/>
            <a:headEnd type="none" len="sm" w="sm"/>
            <a:tailEnd type="none" len="sm" w="sm"/>
          </a:ln>
        </p:spPr>
      </p:sp>
      <p:sp>
        <p:nvSpPr>
          <p:cNvPr name="AutoShape 10" id="10"/>
          <p:cNvSpPr/>
          <p:nvPr/>
        </p:nvSpPr>
        <p:spPr>
          <a:xfrm>
            <a:off x="6042143" y="8279172"/>
            <a:ext cx="0" cy="791397"/>
          </a:xfrm>
          <a:prstGeom prst="line">
            <a:avLst/>
          </a:prstGeom>
          <a:ln cap="flat" w="38100">
            <a:solidFill>
              <a:srgbClr val="000000"/>
            </a:solidFill>
            <a:prstDash val="solid"/>
            <a:headEnd type="none" len="sm" w="sm"/>
            <a:tailEnd type="none" len="sm" w="sm"/>
          </a:ln>
        </p:spPr>
      </p:sp>
      <p:sp>
        <p:nvSpPr>
          <p:cNvPr name="Freeform 11" id="11"/>
          <p:cNvSpPr/>
          <p:nvPr/>
        </p:nvSpPr>
        <p:spPr>
          <a:xfrm flipH="false" flipV="false" rot="0">
            <a:off x="10557822" y="8489476"/>
            <a:ext cx="3880251" cy="1670307"/>
          </a:xfrm>
          <a:custGeom>
            <a:avLst/>
            <a:gdLst/>
            <a:ahLst/>
            <a:cxnLst/>
            <a:rect r="r" b="b" t="t" l="l"/>
            <a:pathLst>
              <a:path h="1670307" w="3880251">
                <a:moveTo>
                  <a:pt x="0" y="0"/>
                </a:moveTo>
                <a:lnTo>
                  <a:pt x="3880251" y="0"/>
                </a:lnTo>
                <a:lnTo>
                  <a:pt x="3880251" y="1670306"/>
                </a:lnTo>
                <a:lnTo>
                  <a:pt x="0" y="1670306"/>
                </a:lnTo>
                <a:lnTo>
                  <a:pt x="0" y="0"/>
                </a:lnTo>
                <a:close/>
              </a:path>
            </a:pathLst>
          </a:custGeom>
          <a:blipFill>
            <a:blip r:embed="rId6"/>
            <a:stretch>
              <a:fillRect l="0" t="0" r="0" b="0"/>
            </a:stretch>
          </a:blipFill>
        </p:spPr>
      </p:sp>
      <p:sp>
        <p:nvSpPr>
          <p:cNvPr name="AutoShape 12" id="12"/>
          <p:cNvSpPr/>
          <p:nvPr/>
        </p:nvSpPr>
        <p:spPr>
          <a:xfrm flipV="true">
            <a:off x="7318692" y="9324629"/>
            <a:ext cx="3239130" cy="40075"/>
          </a:xfrm>
          <a:prstGeom prst="line">
            <a:avLst/>
          </a:prstGeom>
          <a:ln cap="flat" w="38100">
            <a:solidFill>
              <a:srgbClr val="000000"/>
            </a:solidFill>
            <a:prstDash val="solid"/>
            <a:headEnd type="none" len="sm" w="sm"/>
            <a:tailEnd type="none" len="sm" w="sm"/>
          </a:ln>
        </p:spPr>
      </p:sp>
      <p:sp>
        <p:nvSpPr>
          <p:cNvPr name="AutoShape 13" id="13"/>
          <p:cNvSpPr/>
          <p:nvPr/>
        </p:nvSpPr>
        <p:spPr>
          <a:xfrm flipV="true">
            <a:off x="12497948" y="6323729"/>
            <a:ext cx="0" cy="2165747"/>
          </a:xfrm>
          <a:prstGeom prst="line">
            <a:avLst/>
          </a:prstGeom>
          <a:ln cap="flat" w="38100">
            <a:solidFill>
              <a:srgbClr val="000000"/>
            </a:solidFill>
            <a:prstDash val="solid"/>
            <a:headEnd type="none" len="sm" w="sm"/>
            <a:tailEnd type="none" len="sm" w="sm"/>
          </a:ln>
        </p:spPr>
      </p:sp>
      <p:sp>
        <p:nvSpPr>
          <p:cNvPr name="Freeform 14" id="14"/>
          <p:cNvSpPr/>
          <p:nvPr/>
        </p:nvSpPr>
        <p:spPr>
          <a:xfrm flipH="false" flipV="false" rot="0">
            <a:off x="15467494" y="4054746"/>
            <a:ext cx="2570778" cy="3585734"/>
          </a:xfrm>
          <a:custGeom>
            <a:avLst/>
            <a:gdLst/>
            <a:ahLst/>
            <a:cxnLst/>
            <a:rect r="r" b="b" t="t" l="l"/>
            <a:pathLst>
              <a:path h="3585734" w="2570778">
                <a:moveTo>
                  <a:pt x="0" y="0"/>
                </a:moveTo>
                <a:lnTo>
                  <a:pt x="2570778" y="0"/>
                </a:lnTo>
                <a:lnTo>
                  <a:pt x="2570778" y="3585734"/>
                </a:lnTo>
                <a:lnTo>
                  <a:pt x="0" y="3585734"/>
                </a:lnTo>
                <a:lnTo>
                  <a:pt x="0" y="0"/>
                </a:lnTo>
                <a:close/>
              </a:path>
            </a:pathLst>
          </a:custGeom>
          <a:blipFill>
            <a:blip r:embed="rId7"/>
            <a:stretch>
              <a:fillRect l="0" t="0" r="0" b="0"/>
            </a:stretch>
          </a:blipFill>
        </p:spPr>
      </p:sp>
      <p:sp>
        <p:nvSpPr>
          <p:cNvPr name="Freeform 15" id="15"/>
          <p:cNvSpPr/>
          <p:nvPr/>
        </p:nvSpPr>
        <p:spPr>
          <a:xfrm flipH="false" flipV="false" rot="0">
            <a:off x="8242806" y="5718873"/>
            <a:ext cx="242334" cy="257480"/>
          </a:xfrm>
          <a:custGeom>
            <a:avLst/>
            <a:gdLst/>
            <a:ahLst/>
            <a:cxnLst/>
            <a:rect r="r" b="b" t="t" l="l"/>
            <a:pathLst>
              <a:path h="257480" w="242334">
                <a:moveTo>
                  <a:pt x="0" y="0"/>
                </a:moveTo>
                <a:lnTo>
                  <a:pt x="242334" y="0"/>
                </a:lnTo>
                <a:lnTo>
                  <a:pt x="242334" y="257480"/>
                </a:lnTo>
                <a:lnTo>
                  <a:pt x="0" y="257480"/>
                </a:lnTo>
                <a:lnTo>
                  <a:pt x="0" y="0"/>
                </a:lnTo>
                <a:close/>
              </a:path>
            </a:pathLst>
          </a:custGeom>
          <a:blipFill>
            <a:blip r:embed="rId8"/>
            <a:stretch>
              <a:fillRect l="0" t="0" r="0" b="0"/>
            </a:stretch>
          </a:blipFill>
        </p:spPr>
      </p:sp>
      <p:sp>
        <p:nvSpPr>
          <p:cNvPr name="Freeform 16" id="16"/>
          <p:cNvSpPr/>
          <p:nvPr/>
        </p:nvSpPr>
        <p:spPr>
          <a:xfrm flipH="false" flipV="false" rot="0">
            <a:off x="10843099" y="5690477"/>
            <a:ext cx="242334" cy="257480"/>
          </a:xfrm>
          <a:custGeom>
            <a:avLst/>
            <a:gdLst/>
            <a:ahLst/>
            <a:cxnLst/>
            <a:rect r="r" b="b" t="t" l="l"/>
            <a:pathLst>
              <a:path h="257480" w="242334">
                <a:moveTo>
                  <a:pt x="0" y="0"/>
                </a:moveTo>
                <a:lnTo>
                  <a:pt x="242334" y="0"/>
                </a:lnTo>
                <a:lnTo>
                  <a:pt x="242334" y="257480"/>
                </a:lnTo>
                <a:lnTo>
                  <a:pt x="0" y="257480"/>
                </a:lnTo>
                <a:lnTo>
                  <a:pt x="0" y="0"/>
                </a:lnTo>
                <a:close/>
              </a:path>
            </a:pathLst>
          </a:custGeom>
          <a:blipFill>
            <a:blip r:embed="rId8"/>
            <a:stretch>
              <a:fillRect l="0" t="0" r="0" b="0"/>
            </a:stretch>
          </a:blipFill>
        </p:spPr>
      </p:sp>
      <p:sp>
        <p:nvSpPr>
          <p:cNvPr name="Freeform 17" id="17"/>
          <p:cNvSpPr/>
          <p:nvPr/>
        </p:nvSpPr>
        <p:spPr>
          <a:xfrm flipH="false" flipV="false" rot="5400000">
            <a:off x="5901926" y="7596921"/>
            <a:ext cx="242334" cy="257480"/>
          </a:xfrm>
          <a:custGeom>
            <a:avLst/>
            <a:gdLst/>
            <a:ahLst/>
            <a:cxnLst/>
            <a:rect r="r" b="b" t="t" l="l"/>
            <a:pathLst>
              <a:path h="257480" w="242334">
                <a:moveTo>
                  <a:pt x="0" y="0"/>
                </a:moveTo>
                <a:lnTo>
                  <a:pt x="242334" y="0"/>
                </a:lnTo>
                <a:lnTo>
                  <a:pt x="242334" y="257480"/>
                </a:lnTo>
                <a:lnTo>
                  <a:pt x="0" y="257480"/>
                </a:lnTo>
                <a:lnTo>
                  <a:pt x="0" y="0"/>
                </a:lnTo>
                <a:close/>
              </a:path>
            </a:pathLst>
          </a:custGeom>
          <a:blipFill>
            <a:blip r:embed="rId8"/>
            <a:stretch>
              <a:fillRect l="0" t="0" r="0" b="0"/>
            </a:stretch>
          </a:blipFill>
        </p:spPr>
      </p:sp>
      <p:sp>
        <p:nvSpPr>
          <p:cNvPr name="Freeform 18" id="18"/>
          <p:cNvSpPr/>
          <p:nvPr/>
        </p:nvSpPr>
        <p:spPr>
          <a:xfrm flipH="false" flipV="false" rot="5400000">
            <a:off x="5920976" y="8970580"/>
            <a:ext cx="242334" cy="257480"/>
          </a:xfrm>
          <a:custGeom>
            <a:avLst/>
            <a:gdLst/>
            <a:ahLst/>
            <a:cxnLst/>
            <a:rect r="r" b="b" t="t" l="l"/>
            <a:pathLst>
              <a:path h="257480" w="242334">
                <a:moveTo>
                  <a:pt x="0" y="0"/>
                </a:moveTo>
                <a:lnTo>
                  <a:pt x="242334" y="0"/>
                </a:lnTo>
                <a:lnTo>
                  <a:pt x="242334" y="257480"/>
                </a:lnTo>
                <a:lnTo>
                  <a:pt x="0" y="257480"/>
                </a:lnTo>
                <a:lnTo>
                  <a:pt x="0" y="0"/>
                </a:lnTo>
                <a:close/>
              </a:path>
            </a:pathLst>
          </a:custGeom>
          <a:blipFill>
            <a:blip r:embed="rId8"/>
            <a:stretch>
              <a:fillRect l="0" t="0" r="0" b="0"/>
            </a:stretch>
          </a:blipFill>
        </p:spPr>
      </p:sp>
      <p:sp>
        <p:nvSpPr>
          <p:cNvPr name="Freeform 19" id="19"/>
          <p:cNvSpPr/>
          <p:nvPr/>
        </p:nvSpPr>
        <p:spPr>
          <a:xfrm flipH="false" flipV="false" rot="0">
            <a:off x="10363776" y="9195889"/>
            <a:ext cx="242334" cy="257480"/>
          </a:xfrm>
          <a:custGeom>
            <a:avLst/>
            <a:gdLst/>
            <a:ahLst/>
            <a:cxnLst/>
            <a:rect r="r" b="b" t="t" l="l"/>
            <a:pathLst>
              <a:path h="257480" w="242334">
                <a:moveTo>
                  <a:pt x="0" y="0"/>
                </a:moveTo>
                <a:lnTo>
                  <a:pt x="242334" y="0"/>
                </a:lnTo>
                <a:lnTo>
                  <a:pt x="242334" y="257480"/>
                </a:lnTo>
                <a:lnTo>
                  <a:pt x="0" y="257480"/>
                </a:lnTo>
                <a:lnTo>
                  <a:pt x="0" y="0"/>
                </a:lnTo>
                <a:close/>
              </a:path>
            </a:pathLst>
          </a:custGeom>
          <a:blipFill>
            <a:blip r:embed="rId8"/>
            <a:stretch>
              <a:fillRect l="0" t="0" r="0" b="0"/>
            </a:stretch>
          </a:blipFill>
        </p:spPr>
      </p:sp>
      <p:sp>
        <p:nvSpPr>
          <p:cNvPr name="Freeform 20" id="20"/>
          <p:cNvSpPr/>
          <p:nvPr/>
        </p:nvSpPr>
        <p:spPr>
          <a:xfrm flipH="false" flipV="false" rot="-5400000">
            <a:off x="12376781" y="6194989"/>
            <a:ext cx="242334" cy="257480"/>
          </a:xfrm>
          <a:custGeom>
            <a:avLst/>
            <a:gdLst/>
            <a:ahLst/>
            <a:cxnLst/>
            <a:rect r="r" b="b" t="t" l="l"/>
            <a:pathLst>
              <a:path h="257480" w="242334">
                <a:moveTo>
                  <a:pt x="0" y="0"/>
                </a:moveTo>
                <a:lnTo>
                  <a:pt x="242334" y="0"/>
                </a:lnTo>
                <a:lnTo>
                  <a:pt x="242334" y="257479"/>
                </a:lnTo>
                <a:lnTo>
                  <a:pt x="0" y="257479"/>
                </a:lnTo>
                <a:lnTo>
                  <a:pt x="0" y="0"/>
                </a:lnTo>
                <a:close/>
              </a:path>
            </a:pathLst>
          </a:custGeom>
          <a:blipFill>
            <a:blip r:embed="rId8"/>
            <a:stretch>
              <a:fillRect l="0" t="0" r="0" b="0"/>
            </a:stretch>
          </a:blipFill>
        </p:spPr>
      </p:sp>
      <p:sp>
        <p:nvSpPr>
          <p:cNvPr name="AutoShape 21" id="21"/>
          <p:cNvSpPr/>
          <p:nvPr/>
        </p:nvSpPr>
        <p:spPr>
          <a:xfrm>
            <a:off x="80212" y="4097853"/>
            <a:ext cx="10283565" cy="0"/>
          </a:xfrm>
          <a:prstGeom prst="line">
            <a:avLst/>
          </a:prstGeom>
          <a:ln cap="flat" w="38100">
            <a:solidFill>
              <a:srgbClr val="D9D9D9"/>
            </a:solidFill>
            <a:prstDash val="sysDot"/>
            <a:headEnd type="none" len="sm" w="sm"/>
            <a:tailEnd type="none" len="sm" w="sm"/>
          </a:ln>
        </p:spPr>
      </p:sp>
      <p:sp>
        <p:nvSpPr>
          <p:cNvPr name="AutoShape 22" id="22"/>
          <p:cNvSpPr/>
          <p:nvPr/>
        </p:nvSpPr>
        <p:spPr>
          <a:xfrm>
            <a:off x="111795" y="8298222"/>
            <a:ext cx="10283565" cy="0"/>
          </a:xfrm>
          <a:prstGeom prst="line">
            <a:avLst/>
          </a:prstGeom>
          <a:ln cap="flat" w="38100">
            <a:solidFill>
              <a:srgbClr val="D9D9D9"/>
            </a:solidFill>
            <a:prstDash val="sysDot"/>
            <a:headEnd type="none" len="sm" w="sm"/>
            <a:tailEnd type="none" len="sm" w="sm"/>
          </a:ln>
        </p:spPr>
      </p:sp>
      <p:sp>
        <p:nvSpPr>
          <p:cNvPr name="AutoShape 23" id="23"/>
          <p:cNvSpPr/>
          <p:nvPr/>
        </p:nvSpPr>
        <p:spPr>
          <a:xfrm flipH="true" flipV="true">
            <a:off x="10336900" y="4072104"/>
            <a:ext cx="26876" cy="4207068"/>
          </a:xfrm>
          <a:prstGeom prst="line">
            <a:avLst/>
          </a:prstGeom>
          <a:ln cap="flat" w="38100">
            <a:solidFill>
              <a:srgbClr val="D9D9D9"/>
            </a:solidFill>
            <a:prstDash val="sysDot"/>
            <a:headEnd type="none" len="sm" w="sm"/>
            <a:tailEnd type="none" len="sm" w="sm"/>
          </a:ln>
        </p:spPr>
      </p:sp>
      <p:sp>
        <p:nvSpPr>
          <p:cNvPr name="AutoShape 24" id="24"/>
          <p:cNvSpPr/>
          <p:nvPr/>
        </p:nvSpPr>
        <p:spPr>
          <a:xfrm flipH="true" flipV="true">
            <a:off x="99261" y="4071982"/>
            <a:ext cx="26876" cy="4207068"/>
          </a:xfrm>
          <a:prstGeom prst="line">
            <a:avLst/>
          </a:prstGeom>
          <a:ln cap="flat" w="38100">
            <a:solidFill>
              <a:srgbClr val="D9D9D9"/>
            </a:solidFill>
            <a:prstDash val="sysDot"/>
            <a:headEnd type="none" len="sm" w="sm"/>
            <a:tailEnd type="none" len="sm" w="sm"/>
          </a:ln>
        </p:spPr>
      </p:sp>
      <p:sp>
        <p:nvSpPr>
          <p:cNvPr name="AutoShape 25" id="25"/>
          <p:cNvSpPr/>
          <p:nvPr/>
        </p:nvSpPr>
        <p:spPr>
          <a:xfrm flipV="true">
            <a:off x="4191973" y="9418609"/>
            <a:ext cx="571320" cy="69520"/>
          </a:xfrm>
          <a:prstGeom prst="line">
            <a:avLst/>
          </a:prstGeom>
          <a:ln cap="flat" w="38100">
            <a:solidFill>
              <a:srgbClr val="000000"/>
            </a:solidFill>
            <a:prstDash val="sysDot"/>
            <a:headEnd type="none" len="sm" w="sm"/>
            <a:tailEnd type="none" len="sm" w="sm"/>
          </a:ln>
        </p:spPr>
      </p:sp>
      <p:sp>
        <p:nvSpPr>
          <p:cNvPr name="AutoShape 26" id="26"/>
          <p:cNvSpPr/>
          <p:nvPr/>
        </p:nvSpPr>
        <p:spPr>
          <a:xfrm>
            <a:off x="11380762" y="8310046"/>
            <a:ext cx="357222" cy="451256"/>
          </a:xfrm>
          <a:prstGeom prst="line">
            <a:avLst/>
          </a:prstGeom>
          <a:ln cap="flat" w="38100">
            <a:solidFill>
              <a:srgbClr val="000000"/>
            </a:solidFill>
            <a:prstDash val="sysDot"/>
            <a:headEnd type="none" len="sm" w="sm"/>
            <a:tailEnd type="none" len="sm" w="sm"/>
          </a:ln>
        </p:spPr>
      </p:sp>
      <p:pic>
        <p:nvPicPr>
          <p:cNvPr name="Picture 27" id="27"/>
          <p:cNvPicPr>
            <a:picLocks noChangeAspect="true"/>
          </p:cNvPicPr>
          <p:nvPr/>
        </p:nvPicPr>
        <p:blipFill>
          <a:blip r:embed="rId9"/>
          <a:srcRect l="0" t="0" r="0" b="0"/>
          <a:stretch>
            <a:fillRect/>
          </a:stretch>
        </p:blipFill>
        <p:spPr>
          <a:xfrm flipH="false" flipV="false" rot="0">
            <a:off x="15768546" y="5314706"/>
            <a:ext cx="1352064" cy="484846"/>
          </a:xfrm>
          <a:prstGeom prst="rect">
            <a:avLst/>
          </a:prstGeom>
        </p:spPr>
      </p:pic>
      <p:sp>
        <p:nvSpPr>
          <p:cNvPr name="Freeform 28" id="28"/>
          <p:cNvSpPr/>
          <p:nvPr/>
        </p:nvSpPr>
        <p:spPr>
          <a:xfrm flipH="false" flipV="false" rot="0">
            <a:off x="15652378" y="6176882"/>
            <a:ext cx="1584400" cy="293694"/>
          </a:xfrm>
          <a:custGeom>
            <a:avLst/>
            <a:gdLst/>
            <a:ahLst/>
            <a:cxnLst/>
            <a:rect r="r" b="b" t="t" l="l"/>
            <a:pathLst>
              <a:path h="293694" w="1584400">
                <a:moveTo>
                  <a:pt x="0" y="0"/>
                </a:moveTo>
                <a:lnTo>
                  <a:pt x="1584400" y="0"/>
                </a:lnTo>
                <a:lnTo>
                  <a:pt x="1584400" y="293693"/>
                </a:lnTo>
                <a:lnTo>
                  <a:pt x="0" y="293693"/>
                </a:lnTo>
                <a:lnTo>
                  <a:pt x="0" y="0"/>
                </a:lnTo>
                <a:close/>
              </a:path>
            </a:pathLst>
          </a:custGeom>
          <a:blipFill>
            <a:blip r:embed="rId10"/>
            <a:stretch>
              <a:fillRect l="0" t="0" r="0" b="0"/>
            </a:stretch>
          </a:blipFill>
        </p:spPr>
      </p:sp>
      <p:sp>
        <p:nvSpPr>
          <p:cNvPr name="Freeform 29" id="29"/>
          <p:cNvSpPr/>
          <p:nvPr/>
        </p:nvSpPr>
        <p:spPr>
          <a:xfrm flipH="false" flipV="false" rot="0">
            <a:off x="15652378" y="6943073"/>
            <a:ext cx="1583972" cy="543547"/>
          </a:xfrm>
          <a:custGeom>
            <a:avLst/>
            <a:gdLst/>
            <a:ahLst/>
            <a:cxnLst/>
            <a:rect r="r" b="b" t="t" l="l"/>
            <a:pathLst>
              <a:path h="543547" w="1583972">
                <a:moveTo>
                  <a:pt x="0" y="0"/>
                </a:moveTo>
                <a:lnTo>
                  <a:pt x="1583972" y="0"/>
                </a:lnTo>
                <a:lnTo>
                  <a:pt x="1583972" y="543546"/>
                </a:lnTo>
                <a:lnTo>
                  <a:pt x="0" y="543546"/>
                </a:lnTo>
                <a:lnTo>
                  <a:pt x="0" y="0"/>
                </a:lnTo>
                <a:close/>
              </a:path>
            </a:pathLst>
          </a:custGeom>
          <a:blipFill>
            <a:blip r:embed="rId11"/>
            <a:stretch>
              <a:fillRect l="0" t="0" r="0" b="0"/>
            </a:stretch>
          </a:blipFill>
        </p:spPr>
      </p:sp>
      <p:sp>
        <p:nvSpPr>
          <p:cNvPr name="TextBox 30" id="30"/>
          <p:cNvSpPr txBox="true"/>
          <p:nvPr/>
        </p:nvSpPr>
        <p:spPr>
          <a:xfrm rot="0">
            <a:off x="14207921" y="4940302"/>
            <a:ext cx="1410099" cy="290194"/>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WenQuanYi"/>
              </a:rPr>
              <a:t>live ECG data</a:t>
            </a:r>
          </a:p>
        </p:txBody>
      </p:sp>
      <p:sp>
        <p:nvSpPr>
          <p:cNvPr name="TextBox 31" id="31"/>
          <p:cNvSpPr txBox="true"/>
          <p:nvPr/>
        </p:nvSpPr>
        <p:spPr>
          <a:xfrm rot="0">
            <a:off x="674183" y="617499"/>
            <a:ext cx="11339643" cy="1103635"/>
          </a:xfrm>
          <a:prstGeom prst="rect">
            <a:avLst/>
          </a:prstGeom>
        </p:spPr>
        <p:txBody>
          <a:bodyPr anchor="t" rtlCol="false" tIns="0" lIns="0" bIns="0" rIns="0">
            <a:spAutoFit/>
          </a:bodyPr>
          <a:lstStyle/>
          <a:p>
            <a:pPr>
              <a:lnSpc>
                <a:spcPts val="8200"/>
              </a:lnSpc>
            </a:pPr>
            <a:r>
              <a:rPr lang="en-US" sz="8200">
                <a:solidFill>
                  <a:srgbClr val="004AAD"/>
                </a:solidFill>
                <a:latin typeface="Montserrat Classic Bold"/>
              </a:rPr>
              <a:t>INTRODUCTION</a:t>
            </a:r>
          </a:p>
        </p:txBody>
      </p:sp>
      <p:sp>
        <p:nvSpPr>
          <p:cNvPr name="TextBox 32" id="32"/>
          <p:cNvSpPr txBox="true"/>
          <p:nvPr/>
        </p:nvSpPr>
        <p:spPr>
          <a:xfrm rot="0">
            <a:off x="674183" y="2295169"/>
            <a:ext cx="14478987" cy="789305"/>
          </a:xfrm>
          <a:prstGeom prst="rect">
            <a:avLst/>
          </a:prstGeom>
        </p:spPr>
        <p:txBody>
          <a:bodyPr anchor="t" rtlCol="false" tIns="0" lIns="0" bIns="0" rIns="0">
            <a:spAutoFit/>
          </a:bodyPr>
          <a:lstStyle/>
          <a:p>
            <a:pPr>
              <a:lnSpc>
                <a:spcPts val="3219"/>
              </a:lnSpc>
              <a:spcBef>
                <a:spcPct val="0"/>
              </a:spcBef>
            </a:pPr>
            <a:r>
              <a:rPr lang="en-US" sz="2299">
                <a:solidFill>
                  <a:srgbClr val="000000"/>
                </a:solidFill>
                <a:latin typeface="Montserrat Classic"/>
              </a:rPr>
              <a:t>In the IoT world, healthcare and technology combine to enable real-time health monitoring, and all data can be used for health tracking, early detection of cardiac abnormalities, and more.</a:t>
            </a:r>
          </a:p>
        </p:txBody>
      </p:sp>
      <p:sp>
        <p:nvSpPr>
          <p:cNvPr name="TextBox 33" id="33"/>
          <p:cNvSpPr txBox="true"/>
          <p:nvPr/>
        </p:nvSpPr>
        <p:spPr>
          <a:xfrm rot="0">
            <a:off x="311950" y="3459124"/>
            <a:ext cx="2405910" cy="422275"/>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Montserrat Classic Bold"/>
              </a:rPr>
              <a:t>Working flow:</a:t>
            </a:r>
          </a:p>
        </p:txBody>
      </p:sp>
      <p:sp>
        <p:nvSpPr>
          <p:cNvPr name="TextBox 34" id="34"/>
          <p:cNvSpPr txBox="true"/>
          <p:nvPr/>
        </p:nvSpPr>
        <p:spPr>
          <a:xfrm rot="0">
            <a:off x="15768546" y="3135982"/>
            <a:ext cx="1637354" cy="398779"/>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WenQuanYi"/>
              </a:rPr>
              <a:t>Front end</a:t>
            </a:r>
          </a:p>
        </p:txBody>
      </p:sp>
      <p:sp>
        <p:nvSpPr>
          <p:cNvPr name="TextBox 35" id="35"/>
          <p:cNvSpPr txBox="true"/>
          <p:nvPr/>
        </p:nvSpPr>
        <p:spPr>
          <a:xfrm rot="0">
            <a:off x="7598923" y="3135982"/>
            <a:ext cx="1637354" cy="398779"/>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WenQuanYi"/>
              </a:rPr>
              <a:t>Back end</a:t>
            </a:r>
          </a:p>
        </p:txBody>
      </p:sp>
      <p:sp>
        <p:nvSpPr>
          <p:cNvPr name="TextBox 36" id="36"/>
          <p:cNvSpPr txBox="true"/>
          <p:nvPr/>
        </p:nvSpPr>
        <p:spPr>
          <a:xfrm rot="0">
            <a:off x="5222456" y="4118415"/>
            <a:ext cx="5104856" cy="78930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Classic"/>
              </a:rPr>
              <a:t>U</a:t>
            </a:r>
            <a:r>
              <a:rPr lang="en-US" sz="2299">
                <a:solidFill>
                  <a:srgbClr val="000000"/>
                </a:solidFill>
                <a:latin typeface="Montserrat Classic"/>
              </a:rPr>
              <a:t>sing Arduino-ECG sensor pairing and MQTT for efficient data flow</a:t>
            </a:r>
          </a:p>
        </p:txBody>
      </p:sp>
      <p:sp>
        <p:nvSpPr>
          <p:cNvPr name="TextBox 37" id="37"/>
          <p:cNvSpPr txBox="true"/>
          <p:nvPr/>
        </p:nvSpPr>
        <p:spPr>
          <a:xfrm rot="0">
            <a:off x="0" y="8970427"/>
            <a:ext cx="4191973" cy="11893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Classic"/>
              </a:rPr>
              <a:t>Using a specialized R peak detection algorithm to gain accurate bpm value</a:t>
            </a:r>
          </a:p>
        </p:txBody>
      </p:sp>
      <p:sp>
        <p:nvSpPr>
          <p:cNvPr name="TextBox 38" id="38"/>
          <p:cNvSpPr txBox="true"/>
          <p:nvPr/>
        </p:nvSpPr>
        <p:spPr>
          <a:xfrm rot="0">
            <a:off x="8434714" y="7556869"/>
            <a:ext cx="4191973" cy="78930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Classic"/>
              </a:rPr>
              <a:t> Cloud-based database stored historical ECG data </a:t>
            </a:r>
          </a:p>
        </p:txBody>
      </p:sp>
      <p:sp>
        <p:nvSpPr>
          <p:cNvPr name="TextBox 39" id="39"/>
          <p:cNvSpPr txBox="true"/>
          <p:nvPr/>
        </p:nvSpPr>
        <p:spPr>
          <a:xfrm rot="0">
            <a:off x="14744187" y="5748387"/>
            <a:ext cx="817965" cy="290194"/>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WenQuanYi"/>
              </a:rPr>
              <a:t>Alarm</a:t>
            </a:r>
          </a:p>
        </p:txBody>
      </p:sp>
      <p:sp>
        <p:nvSpPr>
          <p:cNvPr name="TextBox 40" id="40"/>
          <p:cNvSpPr txBox="true"/>
          <p:nvPr/>
        </p:nvSpPr>
        <p:spPr>
          <a:xfrm rot="0">
            <a:off x="14135937" y="6556471"/>
            <a:ext cx="1331557" cy="290194"/>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WenQuanYi"/>
              </a:rPr>
              <a:t>Storage data</a:t>
            </a:r>
          </a:p>
        </p:txBody>
      </p:sp>
      <p:sp>
        <p:nvSpPr>
          <p:cNvPr name="AutoShape 41" id="41"/>
          <p:cNvSpPr/>
          <p:nvPr/>
        </p:nvSpPr>
        <p:spPr>
          <a:xfrm>
            <a:off x="15578749" y="5104449"/>
            <a:ext cx="783743" cy="0"/>
          </a:xfrm>
          <a:prstGeom prst="line">
            <a:avLst/>
          </a:prstGeom>
          <a:ln cap="flat" w="38100">
            <a:solidFill>
              <a:srgbClr val="000000"/>
            </a:solidFill>
            <a:prstDash val="sysDot"/>
            <a:headEnd type="none" len="sm" w="sm"/>
            <a:tailEnd type="none" len="sm" w="sm"/>
          </a:ln>
        </p:spPr>
      </p:sp>
      <p:sp>
        <p:nvSpPr>
          <p:cNvPr name="AutoShape 42" id="42"/>
          <p:cNvSpPr/>
          <p:nvPr/>
        </p:nvSpPr>
        <p:spPr>
          <a:xfrm>
            <a:off x="15467494" y="5928907"/>
            <a:ext cx="783743" cy="0"/>
          </a:xfrm>
          <a:prstGeom prst="line">
            <a:avLst/>
          </a:prstGeom>
          <a:ln cap="flat" w="38100">
            <a:solidFill>
              <a:srgbClr val="000000"/>
            </a:solidFill>
            <a:prstDash val="sysDot"/>
            <a:headEnd type="none" len="sm" w="sm"/>
            <a:tailEnd type="none" len="sm" w="sm"/>
          </a:ln>
        </p:spPr>
      </p:sp>
      <p:sp>
        <p:nvSpPr>
          <p:cNvPr name="AutoShape 43" id="43"/>
          <p:cNvSpPr/>
          <p:nvPr/>
        </p:nvSpPr>
        <p:spPr>
          <a:xfrm>
            <a:off x="15467494" y="6739497"/>
            <a:ext cx="783743" cy="0"/>
          </a:xfrm>
          <a:prstGeom prst="line">
            <a:avLst/>
          </a:prstGeom>
          <a:ln cap="flat" w="38100">
            <a:solidFill>
              <a:srgbClr val="000000"/>
            </a:solidFill>
            <a:prstDash val="sysDot"/>
            <a:headEnd type="none" len="sm" w="sm"/>
            <a:tailEnd type="none" len="sm" w="sm"/>
          </a:ln>
        </p:spPr>
      </p:sp>
      <p:sp>
        <p:nvSpPr>
          <p:cNvPr name="AutoShape 44" id="44"/>
          <p:cNvSpPr/>
          <p:nvPr/>
        </p:nvSpPr>
        <p:spPr>
          <a:xfrm flipV="true">
            <a:off x="13986995" y="5230496"/>
            <a:ext cx="611891" cy="607415"/>
          </a:xfrm>
          <a:prstGeom prst="line">
            <a:avLst/>
          </a:prstGeom>
          <a:ln cap="flat" w="38100">
            <a:solidFill>
              <a:srgbClr val="EE3534"/>
            </a:solidFill>
            <a:prstDash val="solid"/>
            <a:headEnd type="none" len="sm" w="sm"/>
            <a:tailEnd type="arrow" len="sm" w="med"/>
          </a:ln>
        </p:spPr>
      </p:sp>
      <p:sp>
        <p:nvSpPr>
          <p:cNvPr name="AutoShape 45" id="45"/>
          <p:cNvSpPr/>
          <p:nvPr/>
        </p:nvSpPr>
        <p:spPr>
          <a:xfrm>
            <a:off x="13995821" y="5836099"/>
            <a:ext cx="748366" cy="76434"/>
          </a:xfrm>
          <a:prstGeom prst="line">
            <a:avLst/>
          </a:prstGeom>
          <a:ln cap="flat" w="38100">
            <a:solidFill>
              <a:srgbClr val="000000"/>
            </a:solidFill>
            <a:prstDash val="solid"/>
            <a:headEnd type="none" len="sm" w="sm"/>
            <a:tailEnd type="arrow" len="sm" w="med"/>
          </a:ln>
        </p:spPr>
      </p:sp>
      <p:sp>
        <p:nvSpPr>
          <p:cNvPr name="AutoShape 46" id="46"/>
          <p:cNvSpPr/>
          <p:nvPr/>
        </p:nvSpPr>
        <p:spPr>
          <a:xfrm>
            <a:off x="14014667" y="5811814"/>
            <a:ext cx="121270" cy="908804"/>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4214" y="4382697"/>
            <a:ext cx="4085299" cy="2033920"/>
          </a:xfrm>
          <a:custGeom>
            <a:avLst/>
            <a:gdLst/>
            <a:ahLst/>
            <a:cxnLst/>
            <a:rect r="r" b="b" t="t" l="l"/>
            <a:pathLst>
              <a:path h="2033920" w="4085299">
                <a:moveTo>
                  <a:pt x="0" y="0"/>
                </a:moveTo>
                <a:lnTo>
                  <a:pt x="4085298" y="0"/>
                </a:lnTo>
                <a:lnTo>
                  <a:pt x="4085298" y="2033920"/>
                </a:lnTo>
                <a:lnTo>
                  <a:pt x="0" y="2033920"/>
                </a:lnTo>
                <a:lnTo>
                  <a:pt x="0" y="0"/>
                </a:lnTo>
                <a:close/>
              </a:path>
            </a:pathLst>
          </a:custGeom>
          <a:blipFill>
            <a:blip r:embed="rId4"/>
            <a:stretch>
              <a:fillRect l="0" t="0" r="0" b="0"/>
            </a:stretch>
          </a:blipFill>
        </p:spPr>
      </p:sp>
      <p:sp>
        <p:nvSpPr>
          <p:cNvPr name="Freeform 4" id="4"/>
          <p:cNvSpPr/>
          <p:nvPr/>
        </p:nvSpPr>
        <p:spPr>
          <a:xfrm flipH="false" flipV="false" rot="0">
            <a:off x="5745948" y="4648038"/>
            <a:ext cx="4632111" cy="2189318"/>
          </a:xfrm>
          <a:custGeom>
            <a:avLst/>
            <a:gdLst/>
            <a:ahLst/>
            <a:cxnLst/>
            <a:rect r="r" b="b" t="t" l="l"/>
            <a:pathLst>
              <a:path h="2189318" w="4632111">
                <a:moveTo>
                  <a:pt x="0" y="0"/>
                </a:moveTo>
                <a:lnTo>
                  <a:pt x="4632111" y="0"/>
                </a:lnTo>
                <a:lnTo>
                  <a:pt x="4632111" y="2189319"/>
                </a:lnTo>
                <a:lnTo>
                  <a:pt x="0" y="2189319"/>
                </a:lnTo>
                <a:lnTo>
                  <a:pt x="0" y="0"/>
                </a:lnTo>
                <a:close/>
              </a:path>
            </a:pathLst>
          </a:custGeom>
          <a:blipFill>
            <a:blip r:embed="rId5"/>
            <a:stretch>
              <a:fillRect l="-14112" t="0" r="-1886" b="0"/>
            </a:stretch>
          </a:blipFill>
        </p:spPr>
      </p:sp>
      <p:sp>
        <p:nvSpPr>
          <p:cNvPr name="Freeform 5" id="5"/>
          <p:cNvSpPr/>
          <p:nvPr/>
        </p:nvSpPr>
        <p:spPr>
          <a:xfrm flipH="false" flipV="false" rot="0">
            <a:off x="12750120" y="4648038"/>
            <a:ext cx="4249192" cy="2576117"/>
          </a:xfrm>
          <a:custGeom>
            <a:avLst/>
            <a:gdLst/>
            <a:ahLst/>
            <a:cxnLst/>
            <a:rect r="r" b="b" t="t" l="l"/>
            <a:pathLst>
              <a:path h="2576117" w="4249192">
                <a:moveTo>
                  <a:pt x="0" y="0"/>
                </a:moveTo>
                <a:lnTo>
                  <a:pt x="4249193" y="0"/>
                </a:lnTo>
                <a:lnTo>
                  <a:pt x="4249193" y="2576117"/>
                </a:lnTo>
                <a:lnTo>
                  <a:pt x="0" y="2576117"/>
                </a:lnTo>
                <a:lnTo>
                  <a:pt x="0" y="0"/>
                </a:lnTo>
                <a:close/>
              </a:path>
            </a:pathLst>
          </a:custGeom>
          <a:blipFill>
            <a:blip r:embed="rId6"/>
            <a:stretch>
              <a:fillRect l="0" t="0" r="0" b="0"/>
            </a:stretch>
          </a:blipFill>
        </p:spPr>
      </p:sp>
      <p:sp>
        <p:nvSpPr>
          <p:cNvPr name="TextBox 6" id="6"/>
          <p:cNvSpPr txBox="true"/>
          <p:nvPr/>
        </p:nvSpPr>
        <p:spPr>
          <a:xfrm rot="0">
            <a:off x="634214" y="588747"/>
            <a:ext cx="8276719" cy="2079631"/>
          </a:xfrm>
          <a:prstGeom prst="rect">
            <a:avLst/>
          </a:prstGeom>
        </p:spPr>
        <p:txBody>
          <a:bodyPr anchor="t" rtlCol="false" tIns="0" lIns="0" bIns="0" rIns="0">
            <a:spAutoFit/>
          </a:bodyPr>
          <a:lstStyle/>
          <a:p>
            <a:pPr>
              <a:lnSpc>
                <a:spcPts val="8000"/>
              </a:lnSpc>
            </a:pPr>
            <a:r>
              <a:rPr lang="en-US" sz="8000">
                <a:solidFill>
                  <a:srgbClr val="004AAD"/>
                </a:solidFill>
                <a:latin typeface="Montserrat Classic Bold"/>
              </a:rPr>
              <a:t>ECG sensor   integration</a:t>
            </a:r>
          </a:p>
        </p:txBody>
      </p:sp>
      <p:sp>
        <p:nvSpPr>
          <p:cNvPr name="TextBox 7" id="7"/>
          <p:cNvSpPr txBox="true"/>
          <p:nvPr/>
        </p:nvSpPr>
        <p:spPr>
          <a:xfrm rot="0">
            <a:off x="5991752" y="3196517"/>
            <a:ext cx="6758368" cy="548006"/>
          </a:xfrm>
          <a:prstGeom prst="rect">
            <a:avLst/>
          </a:prstGeom>
        </p:spPr>
        <p:txBody>
          <a:bodyPr anchor="t" rtlCol="false" tIns="0" lIns="0" bIns="0" rIns="0">
            <a:spAutoFit/>
          </a:bodyPr>
          <a:lstStyle/>
          <a:p>
            <a:pPr>
              <a:lnSpc>
                <a:spcPts val="4639"/>
              </a:lnSpc>
            </a:pPr>
            <a:r>
              <a:rPr lang="en-US" sz="2899">
                <a:solidFill>
                  <a:srgbClr val="2E2E2E"/>
                </a:solidFill>
                <a:latin typeface="Montserrat Classic Bold"/>
              </a:rPr>
              <a:t>AD8232 ECG Sensor and Arduino</a:t>
            </a:r>
          </a:p>
        </p:txBody>
      </p:sp>
      <p:sp>
        <p:nvSpPr>
          <p:cNvPr name="TextBox 8" id="8"/>
          <p:cNvSpPr txBox="true"/>
          <p:nvPr/>
        </p:nvSpPr>
        <p:spPr>
          <a:xfrm rot="0">
            <a:off x="432364" y="6634334"/>
            <a:ext cx="4876529" cy="2389505"/>
          </a:xfrm>
          <a:prstGeom prst="rect">
            <a:avLst/>
          </a:prstGeom>
        </p:spPr>
        <p:txBody>
          <a:bodyPr anchor="t" rtlCol="false" tIns="0" lIns="0" bIns="0" rIns="0">
            <a:spAutoFit/>
          </a:bodyPr>
          <a:lstStyle/>
          <a:p>
            <a:pPr>
              <a:lnSpc>
                <a:spcPts val="3219"/>
              </a:lnSpc>
              <a:spcBef>
                <a:spcPct val="0"/>
              </a:spcBef>
            </a:pPr>
            <a:r>
              <a:rPr lang="en-US" sz="2299">
                <a:solidFill>
                  <a:srgbClr val="000000"/>
                </a:solidFill>
                <a:latin typeface="Montserrat Classic"/>
              </a:rPr>
              <a:t>The AD8232 is an integrated signal conditioning block for ECG  it acts as an operational amplifier to extract clear signal during PR and QT interval of the heartbeat.</a:t>
            </a:r>
          </a:p>
          <a:p>
            <a:pPr>
              <a:lnSpc>
                <a:spcPts val="3219"/>
              </a:lnSpc>
              <a:spcBef>
                <a:spcPct val="0"/>
              </a:spcBef>
            </a:pPr>
          </a:p>
        </p:txBody>
      </p:sp>
      <p:sp>
        <p:nvSpPr>
          <p:cNvPr name="TextBox 9" id="9"/>
          <p:cNvSpPr txBox="true"/>
          <p:nvPr/>
        </p:nvSpPr>
        <p:spPr>
          <a:xfrm rot="0">
            <a:off x="6755694" y="7176530"/>
            <a:ext cx="3783182" cy="1189355"/>
          </a:xfrm>
          <a:prstGeom prst="rect">
            <a:avLst/>
          </a:prstGeom>
        </p:spPr>
        <p:txBody>
          <a:bodyPr anchor="t" rtlCol="false" tIns="0" lIns="0" bIns="0" rIns="0">
            <a:spAutoFit/>
          </a:bodyPr>
          <a:lstStyle/>
          <a:p>
            <a:pPr>
              <a:lnSpc>
                <a:spcPts val="3219"/>
              </a:lnSpc>
              <a:spcBef>
                <a:spcPct val="0"/>
              </a:spcBef>
            </a:pPr>
            <a:r>
              <a:rPr lang="en-US" sz="2299">
                <a:solidFill>
                  <a:srgbClr val="000000"/>
                </a:solidFill>
                <a:latin typeface="Montserrat Classic"/>
              </a:rPr>
              <a:t>Place ECG Sensor on Body and link to arduino.</a:t>
            </a:r>
          </a:p>
          <a:p>
            <a:pPr>
              <a:lnSpc>
                <a:spcPts val="3219"/>
              </a:lnSpc>
              <a:spcBef>
                <a:spcPct val="0"/>
              </a:spcBef>
            </a:pPr>
          </a:p>
        </p:txBody>
      </p:sp>
      <p:sp>
        <p:nvSpPr>
          <p:cNvPr name="TextBox 10" id="10"/>
          <p:cNvSpPr txBox="true"/>
          <p:nvPr/>
        </p:nvSpPr>
        <p:spPr>
          <a:xfrm rot="0">
            <a:off x="12774058" y="7503148"/>
            <a:ext cx="4225255" cy="78930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Classic"/>
              </a:rPr>
              <a:t>value on serial monitor and the image on serial plotter</a:t>
            </a:r>
          </a:p>
        </p:txBody>
      </p:sp>
      <p:sp>
        <p:nvSpPr>
          <p:cNvPr name="TextBox 11" id="11"/>
          <p:cNvSpPr txBox="true"/>
          <p:nvPr/>
        </p:nvSpPr>
        <p:spPr>
          <a:xfrm rot="0">
            <a:off x="6757444" y="8405349"/>
            <a:ext cx="3620615" cy="11893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Classic"/>
              </a:rPr>
              <a:t>The closer to the heart the pads are, the better the measurement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94421" y="3933825"/>
            <a:ext cx="11496405"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DATA PROCESSING </a:t>
            </a:r>
          </a:p>
        </p:txBody>
      </p:sp>
      <p:sp>
        <p:nvSpPr>
          <p:cNvPr name="Freeform 4" id="4"/>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810219" y="6296441"/>
            <a:ext cx="2846599" cy="2803900"/>
          </a:xfrm>
          <a:custGeom>
            <a:avLst/>
            <a:gdLst/>
            <a:ahLst/>
            <a:cxnLst/>
            <a:rect r="r" b="b" t="t" l="l"/>
            <a:pathLst>
              <a:path h="2803900" w="2846599">
                <a:moveTo>
                  <a:pt x="0" y="0"/>
                </a:moveTo>
                <a:lnTo>
                  <a:pt x="2846599" y="0"/>
                </a:lnTo>
                <a:lnTo>
                  <a:pt x="2846599" y="2803900"/>
                </a:lnTo>
                <a:lnTo>
                  <a:pt x="0" y="2803900"/>
                </a:lnTo>
                <a:lnTo>
                  <a:pt x="0" y="0"/>
                </a:lnTo>
                <a:close/>
              </a:path>
            </a:pathLst>
          </a:custGeom>
          <a:blipFill>
            <a:blip r:embed="rId8"/>
            <a:stretch>
              <a:fillRect l="0" t="0" r="0" b="0"/>
            </a:stretch>
          </a:blipFill>
        </p:spPr>
      </p:sp>
      <p:sp>
        <p:nvSpPr>
          <p:cNvPr name="Freeform 6" id="6"/>
          <p:cNvSpPr/>
          <p:nvPr/>
        </p:nvSpPr>
        <p:spPr>
          <a:xfrm flipH="false" flipV="false" rot="0">
            <a:off x="13140208" y="3340377"/>
            <a:ext cx="4790157" cy="3355978"/>
          </a:xfrm>
          <a:custGeom>
            <a:avLst/>
            <a:gdLst/>
            <a:ahLst/>
            <a:cxnLst/>
            <a:rect r="r" b="b" t="t" l="l"/>
            <a:pathLst>
              <a:path h="3355978" w="4790157">
                <a:moveTo>
                  <a:pt x="0" y="0"/>
                </a:moveTo>
                <a:lnTo>
                  <a:pt x="4790157" y="0"/>
                </a:lnTo>
                <a:lnTo>
                  <a:pt x="4790157" y="3355978"/>
                </a:lnTo>
                <a:lnTo>
                  <a:pt x="0" y="3355978"/>
                </a:lnTo>
                <a:lnTo>
                  <a:pt x="0" y="0"/>
                </a:lnTo>
                <a:close/>
              </a:path>
            </a:pathLst>
          </a:custGeom>
          <a:blipFill>
            <a:blip r:embed="rId9"/>
            <a:stretch>
              <a:fillRect l="0" t="0" r="0" b="0"/>
            </a:stretch>
          </a:blipFill>
        </p:spPr>
      </p:sp>
      <p:sp>
        <p:nvSpPr>
          <p:cNvPr name="TextBox 7" id="7"/>
          <p:cNvSpPr txBox="true"/>
          <p:nvPr/>
        </p:nvSpPr>
        <p:spPr>
          <a:xfrm rot="0">
            <a:off x="648579" y="504825"/>
            <a:ext cx="3824217"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MQTT</a:t>
            </a:r>
          </a:p>
        </p:txBody>
      </p:sp>
      <p:sp>
        <p:nvSpPr>
          <p:cNvPr name="TextBox 8" id="8"/>
          <p:cNvSpPr txBox="true"/>
          <p:nvPr/>
        </p:nvSpPr>
        <p:spPr>
          <a:xfrm rot="0">
            <a:off x="848150" y="2140005"/>
            <a:ext cx="16411150" cy="1661796"/>
          </a:xfrm>
          <a:prstGeom prst="rect">
            <a:avLst/>
          </a:prstGeom>
        </p:spPr>
        <p:txBody>
          <a:bodyPr anchor="t" rtlCol="false" tIns="0" lIns="0" bIns="0" rIns="0">
            <a:spAutoFit/>
          </a:bodyPr>
          <a:lstStyle/>
          <a:p>
            <a:pPr algn="ctr">
              <a:lnSpc>
                <a:spcPts val="4479"/>
              </a:lnSpc>
              <a:spcBef>
                <a:spcPct val="0"/>
              </a:spcBef>
            </a:pPr>
            <a:r>
              <a:rPr lang="en-US" sz="3199">
                <a:solidFill>
                  <a:srgbClr val="2E2E2E"/>
                </a:solidFill>
                <a:latin typeface="Montserrat Classic"/>
              </a:rPr>
              <a:t>MQTT, which stands for MQ Telemetry Transport, is a lightweight messaging protocol for the Internet of Things (IoT) and machine-to-machine communication.</a:t>
            </a:r>
          </a:p>
        </p:txBody>
      </p:sp>
      <p:sp>
        <p:nvSpPr>
          <p:cNvPr name="TextBox 9" id="9"/>
          <p:cNvSpPr txBox="true"/>
          <p:nvPr/>
        </p:nvSpPr>
        <p:spPr>
          <a:xfrm rot="0">
            <a:off x="409702" y="4440211"/>
            <a:ext cx="7255585" cy="5412113"/>
          </a:xfrm>
          <a:prstGeom prst="rect">
            <a:avLst/>
          </a:prstGeom>
        </p:spPr>
        <p:txBody>
          <a:bodyPr anchor="t" rtlCol="false" tIns="0" lIns="0" bIns="0" rIns="0">
            <a:spAutoFit/>
          </a:bodyPr>
          <a:lstStyle/>
          <a:p>
            <a:pPr algn="ctr">
              <a:lnSpc>
                <a:spcPts val="4813"/>
              </a:lnSpc>
            </a:pPr>
            <a:r>
              <a:rPr lang="en-US" sz="3438">
                <a:solidFill>
                  <a:srgbClr val="2E2E2E"/>
                </a:solidFill>
                <a:latin typeface="Montserrat Classic"/>
              </a:rPr>
              <a:t>MQTT uses a publish/subscribe model, the Arduino publishes ECG data to a topic, which is then transmitted to a central broker. The Raspberry Pi subscribes to this topic, enabling it to receive and process the ECG data from the Arduino.</a:t>
            </a:r>
          </a:p>
          <a:p>
            <a:pPr algn="ctr">
              <a:lnSpc>
                <a:spcPts val="4813"/>
              </a:lnSpc>
              <a:spcBef>
                <a:spcPct val="0"/>
              </a:spcBef>
            </a:pPr>
          </a:p>
        </p:txBody>
      </p:sp>
      <p:sp>
        <p:nvSpPr>
          <p:cNvPr name="TextBox 10" id="10"/>
          <p:cNvSpPr txBox="true"/>
          <p:nvPr/>
        </p:nvSpPr>
        <p:spPr>
          <a:xfrm rot="0">
            <a:off x="8582011" y="9191625"/>
            <a:ext cx="3303015" cy="517957"/>
          </a:xfrm>
          <a:prstGeom prst="rect">
            <a:avLst/>
          </a:prstGeom>
        </p:spPr>
        <p:txBody>
          <a:bodyPr anchor="t" rtlCol="false" tIns="0" lIns="0" bIns="0" rIns="0">
            <a:spAutoFit/>
          </a:bodyPr>
          <a:lstStyle/>
          <a:p>
            <a:pPr algn="ctr">
              <a:lnSpc>
                <a:spcPts val="4215"/>
              </a:lnSpc>
              <a:spcBef>
                <a:spcPct val="0"/>
              </a:spcBef>
            </a:pPr>
            <a:r>
              <a:rPr lang="en-US" sz="3011">
                <a:solidFill>
                  <a:srgbClr val="000000"/>
                </a:solidFill>
                <a:latin typeface="Montserrat Classic"/>
              </a:rPr>
              <a:t>Mosquitto Broker</a:t>
            </a:r>
          </a:p>
        </p:txBody>
      </p:sp>
      <p:sp>
        <p:nvSpPr>
          <p:cNvPr name="AutoShape 11" id="11"/>
          <p:cNvSpPr/>
          <p:nvPr/>
        </p:nvSpPr>
        <p:spPr>
          <a:xfrm flipV="true">
            <a:off x="12195337" y="6696355"/>
            <a:ext cx="3339949" cy="688480"/>
          </a:xfrm>
          <a:prstGeom prst="line">
            <a:avLst/>
          </a:prstGeom>
          <a:ln cap="flat" w="104775">
            <a:solidFill>
              <a:srgbClr val="2BB4D4"/>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102070" y="4149489"/>
            <a:ext cx="12497798" cy="5576549"/>
          </a:xfrm>
          <a:custGeom>
            <a:avLst/>
            <a:gdLst/>
            <a:ahLst/>
            <a:cxnLst/>
            <a:rect r="r" b="b" t="t" l="l"/>
            <a:pathLst>
              <a:path h="5576549" w="12497798">
                <a:moveTo>
                  <a:pt x="0" y="0"/>
                </a:moveTo>
                <a:lnTo>
                  <a:pt x="12497798" y="0"/>
                </a:lnTo>
                <a:lnTo>
                  <a:pt x="12497798" y="5576549"/>
                </a:lnTo>
                <a:lnTo>
                  <a:pt x="0" y="5576549"/>
                </a:lnTo>
                <a:lnTo>
                  <a:pt x="0" y="0"/>
                </a:lnTo>
                <a:close/>
              </a:path>
            </a:pathLst>
          </a:custGeom>
          <a:blipFill>
            <a:blip r:embed="rId6"/>
            <a:stretch>
              <a:fillRect l="0" t="0" r="0" b="0"/>
            </a:stretch>
          </a:blipFill>
        </p:spPr>
      </p:sp>
      <p:sp>
        <p:nvSpPr>
          <p:cNvPr name="TextBox 5" id="5"/>
          <p:cNvSpPr txBox="true"/>
          <p:nvPr/>
        </p:nvSpPr>
        <p:spPr>
          <a:xfrm rot="0">
            <a:off x="672336" y="726585"/>
            <a:ext cx="4859468"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BUFFER</a:t>
            </a:r>
          </a:p>
        </p:txBody>
      </p:sp>
      <p:sp>
        <p:nvSpPr>
          <p:cNvPr name="TextBox 6" id="6"/>
          <p:cNvSpPr txBox="true"/>
          <p:nvPr/>
        </p:nvSpPr>
        <p:spPr>
          <a:xfrm rot="0">
            <a:off x="0" y="2622948"/>
            <a:ext cx="18288000" cy="1526540"/>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Montserrat Classic"/>
              </a:rPr>
              <a:t>After getting the data from MQTT protocol, The buffer is a Python list used to store a 500 ECG samples.  As new ECG data is received, it is appended to the buffer, and when the buffer reaches its maximum length, processing is triggered.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9633160" y="-3419768"/>
            <a:ext cx="13709384" cy="13709384"/>
          </a:xfrm>
          <a:custGeom>
            <a:avLst/>
            <a:gdLst/>
            <a:ahLst/>
            <a:cxnLst/>
            <a:rect r="r" b="b" t="t" l="l"/>
            <a:pathLst>
              <a:path h="13709384" w="13709384">
                <a:moveTo>
                  <a:pt x="0" y="0"/>
                </a:moveTo>
                <a:lnTo>
                  <a:pt x="13709385" y="0"/>
                </a:lnTo>
                <a:lnTo>
                  <a:pt x="13709385"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63592" y="2519514"/>
            <a:ext cx="3269784" cy="2803548"/>
          </a:xfrm>
          <a:custGeom>
            <a:avLst/>
            <a:gdLst/>
            <a:ahLst/>
            <a:cxnLst/>
            <a:rect r="r" b="b" t="t" l="l"/>
            <a:pathLst>
              <a:path h="2803548" w="3269784">
                <a:moveTo>
                  <a:pt x="0" y="0"/>
                </a:moveTo>
                <a:lnTo>
                  <a:pt x="3269784" y="0"/>
                </a:lnTo>
                <a:lnTo>
                  <a:pt x="3269784" y="2803549"/>
                </a:lnTo>
                <a:lnTo>
                  <a:pt x="0" y="2803549"/>
                </a:lnTo>
                <a:lnTo>
                  <a:pt x="0" y="0"/>
                </a:lnTo>
                <a:close/>
              </a:path>
            </a:pathLst>
          </a:custGeom>
          <a:blipFill>
            <a:blip r:embed="rId6"/>
            <a:stretch>
              <a:fillRect l="0" t="0" r="0" b="0"/>
            </a:stretch>
          </a:blipFill>
        </p:spPr>
      </p:sp>
      <p:sp>
        <p:nvSpPr>
          <p:cNvPr name="Freeform 5" id="5"/>
          <p:cNvSpPr/>
          <p:nvPr/>
        </p:nvSpPr>
        <p:spPr>
          <a:xfrm flipH="false" flipV="false" rot="0">
            <a:off x="8977697" y="4934067"/>
            <a:ext cx="8802421" cy="4283531"/>
          </a:xfrm>
          <a:custGeom>
            <a:avLst/>
            <a:gdLst/>
            <a:ahLst/>
            <a:cxnLst/>
            <a:rect r="r" b="b" t="t" l="l"/>
            <a:pathLst>
              <a:path h="4283531" w="8802421">
                <a:moveTo>
                  <a:pt x="0" y="0"/>
                </a:moveTo>
                <a:lnTo>
                  <a:pt x="8802421" y="0"/>
                </a:lnTo>
                <a:lnTo>
                  <a:pt x="8802421" y="4283532"/>
                </a:lnTo>
                <a:lnTo>
                  <a:pt x="0" y="4283532"/>
                </a:lnTo>
                <a:lnTo>
                  <a:pt x="0" y="0"/>
                </a:lnTo>
                <a:close/>
              </a:path>
            </a:pathLst>
          </a:custGeom>
          <a:blipFill>
            <a:blip r:embed="rId7"/>
            <a:stretch>
              <a:fillRect l="0" t="0" r="0" b="0"/>
            </a:stretch>
          </a:blipFill>
        </p:spPr>
      </p:sp>
      <p:sp>
        <p:nvSpPr>
          <p:cNvPr name="TextBox 6" id="6"/>
          <p:cNvSpPr txBox="true"/>
          <p:nvPr/>
        </p:nvSpPr>
        <p:spPr>
          <a:xfrm rot="0">
            <a:off x="9144000" y="536549"/>
            <a:ext cx="7650964" cy="4173478"/>
          </a:xfrm>
          <a:prstGeom prst="rect">
            <a:avLst/>
          </a:prstGeom>
        </p:spPr>
        <p:txBody>
          <a:bodyPr anchor="t" rtlCol="false" tIns="0" lIns="0" bIns="0" rIns="0">
            <a:spAutoFit/>
          </a:bodyPr>
          <a:lstStyle/>
          <a:p>
            <a:pPr>
              <a:lnSpc>
                <a:spcPts val="4751"/>
              </a:lnSpc>
            </a:pPr>
            <a:r>
              <a:rPr lang="en-US" sz="2969">
                <a:solidFill>
                  <a:srgbClr val="2E2E2E"/>
                </a:solidFill>
                <a:latin typeface="Montserrat Classic"/>
              </a:rPr>
              <a:t>NeuroKit2 is a Python library designed for physiological signal processing and analysis, including electrocardiography (ECG), electrodermal activity (EDA), and electromyography (EMG). The ECG data is sampled at a rate of 22Hz.</a:t>
            </a:r>
          </a:p>
          <a:p>
            <a:pPr>
              <a:lnSpc>
                <a:spcPts val="4751"/>
              </a:lnSpc>
            </a:pPr>
          </a:p>
        </p:txBody>
      </p:sp>
      <p:sp>
        <p:nvSpPr>
          <p:cNvPr name="TextBox 7" id="7"/>
          <p:cNvSpPr txBox="true"/>
          <p:nvPr/>
        </p:nvSpPr>
        <p:spPr>
          <a:xfrm rot="0">
            <a:off x="743213" y="765473"/>
            <a:ext cx="7110543"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NEUROKIT2</a:t>
            </a:r>
          </a:p>
        </p:txBody>
      </p:sp>
      <p:sp>
        <p:nvSpPr>
          <p:cNvPr name="TextBox 8" id="8"/>
          <p:cNvSpPr txBox="true"/>
          <p:nvPr/>
        </p:nvSpPr>
        <p:spPr>
          <a:xfrm rot="0">
            <a:off x="661208" y="6247801"/>
            <a:ext cx="8016531" cy="1589389"/>
          </a:xfrm>
          <a:prstGeom prst="rect">
            <a:avLst/>
          </a:prstGeom>
        </p:spPr>
        <p:txBody>
          <a:bodyPr anchor="t" rtlCol="false" tIns="0" lIns="0" bIns="0" rIns="0">
            <a:spAutoFit/>
          </a:bodyPr>
          <a:lstStyle/>
          <a:p>
            <a:pPr algn="ctr">
              <a:lnSpc>
                <a:spcPts val="4270"/>
              </a:lnSpc>
              <a:spcBef>
                <a:spcPct val="0"/>
              </a:spcBef>
            </a:pPr>
            <a:r>
              <a:rPr lang="en-US" sz="3050">
                <a:solidFill>
                  <a:srgbClr val="000000"/>
                </a:solidFill>
                <a:latin typeface="Montserrat Classic Bold"/>
              </a:rPr>
              <a:t>ecg_peaks</a:t>
            </a:r>
            <a:r>
              <a:rPr lang="en-US" sz="3050">
                <a:solidFill>
                  <a:srgbClr val="000000"/>
                </a:solidFill>
                <a:latin typeface="Montserrat Classic"/>
              </a:rPr>
              <a:t> function from NeuroKit2 is utilized to detect R-peaks in the ECG signal </a:t>
            </a:r>
            <a:r>
              <a:rPr lang="en-US" sz="3050">
                <a:solidFill>
                  <a:srgbClr val="000000"/>
                </a:solidFill>
                <a:latin typeface="Montserrat Classic Bold"/>
              </a:rPr>
              <a:t>(method = "pantompkins1985")</a:t>
            </a:r>
          </a:p>
        </p:txBody>
      </p:sp>
      <p:sp>
        <p:nvSpPr>
          <p:cNvPr name="TextBox 9" id="9"/>
          <p:cNvSpPr txBox="true"/>
          <p:nvPr/>
        </p:nvSpPr>
        <p:spPr>
          <a:xfrm rot="0">
            <a:off x="1028700" y="8771453"/>
            <a:ext cx="7753826" cy="1011971"/>
          </a:xfrm>
          <a:prstGeom prst="rect">
            <a:avLst/>
          </a:prstGeom>
        </p:spPr>
        <p:txBody>
          <a:bodyPr anchor="t" rtlCol="false" tIns="0" lIns="0" bIns="0" rIns="0">
            <a:spAutoFit/>
          </a:bodyPr>
          <a:lstStyle/>
          <a:p>
            <a:pPr algn="ctr">
              <a:lnSpc>
                <a:spcPts val="4072"/>
              </a:lnSpc>
              <a:spcBef>
                <a:spcPct val="0"/>
              </a:spcBef>
            </a:pPr>
            <a:r>
              <a:rPr lang="en-US" sz="2908">
                <a:solidFill>
                  <a:srgbClr val="000000"/>
                </a:solidFill>
                <a:latin typeface="Montserrat Classic Bold"/>
              </a:rPr>
              <a:t>ecg_rate</a:t>
            </a:r>
            <a:r>
              <a:rPr lang="en-US" sz="2908">
                <a:solidFill>
                  <a:srgbClr val="000000"/>
                </a:solidFill>
                <a:latin typeface="Montserrat Classic"/>
              </a:rPr>
              <a:t> function from NeuroKit2 is used to calculate heart rate (BPM)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646122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297701" y="384797"/>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11320" y="2670434"/>
            <a:ext cx="13089186" cy="7012563"/>
          </a:xfrm>
          <a:custGeom>
            <a:avLst/>
            <a:gdLst/>
            <a:ahLst/>
            <a:cxnLst/>
            <a:rect r="r" b="b" t="t" l="l"/>
            <a:pathLst>
              <a:path h="7012563" w="13089186">
                <a:moveTo>
                  <a:pt x="0" y="0"/>
                </a:moveTo>
                <a:lnTo>
                  <a:pt x="13089185" y="0"/>
                </a:lnTo>
                <a:lnTo>
                  <a:pt x="13089185" y="7012562"/>
                </a:lnTo>
                <a:lnTo>
                  <a:pt x="0" y="7012562"/>
                </a:lnTo>
                <a:lnTo>
                  <a:pt x="0" y="0"/>
                </a:lnTo>
                <a:close/>
              </a:path>
            </a:pathLst>
          </a:custGeom>
          <a:blipFill>
            <a:blip r:embed="rId8"/>
            <a:stretch>
              <a:fillRect l="0" t="0" r="0" b="0"/>
            </a:stretch>
          </a:blipFill>
        </p:spPr>
      </p:sp>
      <p:sp>
        <p:nvSpPr>
          <p:cNvPr name="TextBox 6" id="6"/>
          <p:cNvSpPr txBox="true"/>
          <p:nvPr/>
        </p:nvSpPr>
        <p:spPr>
          <a:xfrm rot="0">
            <a:off x="363487" y="753159"/>
            <a:ext cx="11814818"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R-PEAK DETECTION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DAF7RM7Xbdk</dc:identifier>
  <dcterms:modified xsi:type="dcterms:W3CDTF">2011-08-01T06:04:30Z</dcterms:modified>
  <cp:revision>1</cp:revision>
  <dc:title>FinalProject_presentation</dc:title>
</cp:coreProperties>
</file>